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56" r:id="rId2"/>
    <p:sldId id="257" r:id="rId3"/>
    <p:sldId id="283" r:id="rId4"/>
    <p:sldId id="258" r:id="rId5"/>
    <p:sldId id="259" r:id="rId6"/>
    <p:sldId id="261" r:id="rId7"/>
    <p:sldId id="262" r:id="rId8"/>
    <p:sldId id="263" r:id="rId9"/>
    <p:sldId id="265" r:id="rId10"/>
    <p:sldId id="264" r:id="rId11"/>
    <p:sldId id="266" r:id="rId12"/>
    <p:sldId id="267" r:id="rId13"/>
    <p:sldId id="268" r:id="rId14"/>
    <p:sldId id="269" r:id="rId15"/>
    <p:sldId id="271" r:id="rId16"/>
    <p:sldId id="272" r:id="rId17"/>
    <p:sldId id="273" r:id="rId18"/>
    <p:sldId id="281" r:id="rId19"/>
    <p:sldId id="282" r:id="rId20"/>
    <p:sldId id="274" r:id="rId21"/>
    <p:sldId id="276" r:id="rId22"/>
    <p:sldId id="277" r:id="rId23"/>
    <p:sldId id="279" r:id="rId24"/>
    <p:sldId id="280" r:id="rId2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2743" autoAdjust="0"/>
    <p:restoredTop sz="94590" autoAdjust="0"/>
  </p:normalViewPr>
  <p:slideViewPr>
    <p:cSldViewPr>
      <p:cViewPr varScale="1">
        <p:scale>
          <a:sx n="88" d="100"/>
          <a:sy n="88" d="100"/>
        </p:scale>
        <p:origin x="-178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61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LY"/>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EE73C83-301A-4A29-BB33-852AA69484F7}" type="datetimeFigureOut">
              <a:rPr lang="ar-LY" smtClean="0"/>
              <a:pPr/>
              <a:t>08/02/1436</a:t>
            </a:fld>
            <a:endParaRPr lang="ar-LY"/>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LY"/>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LY"/>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LY"/>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C5A05B5-C665-4533-9823-B32D468D58DB}" type="slidenum">
              <a:rPr lang="ar-LY" smtClean="0"/>
              <a:pPr/>
              <a:t>‹#›</a:t>
            </a:fld>
            <a:endParaRPr lang="ar-LY"/>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08/02/1436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08/02/1436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08/02/1436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08/02/1436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08/02/1436</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08/02/1436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08/02/1436</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08/02/1436</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08/02/1436</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08/02/1436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08/02/1436</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08/02/1436</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2.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85786" y="2714620"/>
            <a:ext cx="7772400" cy="1470025"/>
          </a:xfrm>
        </p:spPr>
        <p:txBody>
          <a:bodyPr>
            <a:noAutofit/>
          </a:bodyPr>
          <a:lstStyle/>
          <a:p>
            <a:r>
              <a:rPr lang="ar-SA" sz="4800" b="1" dirty="0" smtClean="0"/>
              <a:t>نقل البيانات</a:t>
            </a:r>
            <a:br>
              <a:rPr lang="ar-SA" sz="4800" b="1" dirty="0" smtClean="0"/>
            </a:br>
            <a:r>
              <a:rPr lang="en-US" sz="4800" b="1" dirty="0" smtClean="0"/>
              <a:t>data transmission</a:t>
            </a:r>
            <a:endParaRPr lang="ar-LY" sz="4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سرعة تراسل البيانات </a:t>
            </a:r>
            <a:r>
              <a:rPr lang="ar-SA" sz="3600" b="1" dirty="0" err="1" smtClean="0">
                <a:effectLst>
                  <a:outerShdw blurRad="38100" dist="38100" dir="2700000" algn="tl">
                    <a:srgbClr val="000000">
                      <a:alpha val="43137"/>
                    </a:srgbClr>
                  </a:outerShdw>
                </a:effectLst>
              </a:rPr>
              <a:t>و</a:t>
            </a:r>
            <a:r>
              <a:rPr lang="ar-SA" sz="3600" b="1" dirty="0" smtClean="0">
                <a:effectLst>
                  <a:outerShdw blurRad="38100" dist="38100" dir="2700000" algn="tl">
                    <a:srgbClr val="000000">
                      <a:alpha val="43137"/>
                    </a:srgbClr>
                  </a:outerShdw>
                </a:effectLst>
              </a:rPr>
              <a:t> النطاق الترددي</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Speed of Data Transmission and Bandwidth</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173" name="Picture 5"/>
          <p:cNvPicPr>
            <a:picLocks noChangeAspect="1" noChangeArrowheads="1"/>
          </p:cNvPicPr>
          <p:nvPr/>
        </p:nvPicPr>
        <p:blipFill>
          <a:blip r:embed="rId2"/>
          <a:srcRect b="10526"/>
          <a:stretch>
            <a:fillRect/>
          </a:stretch>
        </p:blipFill>
        <p:spPr bwMode="auto">
          <a:xfrm>
            <a:off x="1000100" y="1714489"/>
            <a:ext cx="7786710" cy="1214445"/>
          </a:xfrm>
          <a:prstGeom prst="rect">
            <a:avLst/>
          </a:prstGeom>
          <a:noFill/>
          <a:ln w="9525">
            <a:noFill/>
            <a:miter lim="800000"/>
            <a:headEnd/>
            <a:tailEnd/>
          </a:ln>
          <a:effectLst/>
        </p:spPr>
      </p:pic>
      <p:sp>
        <p:nvSpPr>
          <p:cNvPr id="19" name="مربع نص 18"/>
          <p:cNvSpPr txBox="1"/>
          <p:nvPr/>
        </p:nvSpPr>
        <p:spPr>
          <a:xfrm>
            <a:off x="1071538" y="2488164"/>
            <a:ext cx="2143140" cy="369332"/>
          </a:xfrm>
          <a:prstGeom prst="rect">
            <a:avLst/>
          </a:prstGeom>
          <a:solidFill>
            <a:schemeClr val="bg1"/>
          </a:solidFill>
        </p:spPr>
        <p:txBody>
          <a:bodyPr wrap="square" rtlCol="1">
            <a:spAutoFit/>
          </a:bodyPr>
          <a:lstStyle/>
          <a:p>
            <a:endParaRPr lang="ar-LY" dirty="0"/>
          </a:p>
        </p:txBody>
      </p:sp>
      <p:sp>
        <p:nvSpPr>
          <p:cNvPr id="20" name="مربع نص 19"/>
          <p:cNvSpPr txBox="1"/>
          <p:nvPr/>
        </p:nvSpPr>
        <p:spPr>
          <a:xfrm>
            <a:off x="1500166" y="3143248"/>
            <a:ext cx="642942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2000" dirty="0" smtClean="0"/>
              <a:t>تقاس سرعة نقل البيانات </a:t>
            </a:r>
            <a:r>
              <a:rPr lang="ar-SA" sz="2000" dirty="0" err="1" smtClean="0"/>
              <a:t>او</a:t>
            </a:r>
            <a:r>
              <a:rPr lang="ar-SA" sz="2000" dirty="0" smtClean="0"/>
              <a:t> معدل تراسلها </a:t>
            </a:r>
            <a:r>
              <a:rPr lang="ar-SA" sz="2000" dirty="0" err="1" smtClean="0"/>
              <a:t>بـ</a:t>
            </a:r>
            <a:r>
              <a:rPr lang="ar-SA" sz="2000" dirty="0" smtClean="0"/>
              <a:t> ( بت/ ثانية – </a:t>
            </a:r>
            <a:r>
              <a:rPr lang="en-US" sz="2000" dirty="0" smtClean="0"/>
              <a:t>bit/sec</a:t>
            </a:r>
            <a:r>
              <a:rPr lang="ar-SA" sz="2000" dirty="0" smtClean="0"/>
              <a:t> )</a:t>
            </a:r>
            <a:endParaRPr lang="ar-LY" sz="2000" dirty="0"/>
          </a:p>
        </p:txBody>
      </p:sp>
      <p:pic>
        <p:nvPicPr>
          <p:cNvPr id="7174" name="Picture 6"/>
          <p:cNvPicPr>
            <a:picLocks noChangeAspect="1" noChangeArrowheads="1"/>
          </p:cNvPicPr>
          <p:nvPr/>
        </p:nvPicPr>
        <p:blipFill>
          <a:blip r:embed="rId3"/>
          <a:srcRect/>
          <a:stretch>
            <a:fillRect/>
          </a:stretch>
        </p:blipFill>
        <p:spPr bwMode="auto">
          <a:xfrm>
            <a:off x="800118" y="3786190"/>
            <a:ext cx="8201038" cy="1195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مربع نص 20"/>
          <p:cNvSpPr txBox="1"/>
          <p:nvPr/>
        </p:nvSpPr>
        <p:spPr>
          <a:xfrm>
            <a:off x="7643834" y="3857628"/>
            <a:ext cx="1357322" cy="369332"/>
          </a:xfrm>
          <a:prstGeom prst="rect">
            <a:avLst/>
          </a:prstGeom>
          <a:solidFill>
            <a:schemeClr val="bg1"/>
          </a:solidFill>
        </p:spPr>
        <p:txBody>
          <a:bodyPr wrap="square" rtlCol="1">
            <a:spAutoFit/>
          </a:bodyPr>
          <a:lstStyle/>
          <a:p>
            <a:endParaRPr lang="ar-LY" dirty="0"/>
          </a:p>
        </p:txBody>
      </p:sp>
      <p:sp>
        <p:nvSpPr>
          <p:cNvPr id="22" name="مربع نص 21"/>
          <p:cNvSpPr txBox="1"/>
          <p:nvPr/>
        </p:nvSpPr>
        <p:spPr>
          <a:xfrm>
            <a:off x="763484" y="4429132"/>
            <a:ext cx="571504" cy="369332"/>
          </a:xfrm>
          <a:prstGeom prst="rect">
            <a:avLst/>
          </a:prstGeom>
          <a:solidFill>
            <a:schemeClr val="bg1"/>
          </a:solidFill>
        </p:spPr>
        <p:txBody>
          <a:bodyPr wrap="square" rtlCol="1">
            <a:spAutoFit/>
          </a:bodyPr>
          <a:lstStyle/>
          <a:p>
            <a:endParaRPr lang="ar-LY" dirty="0"/>
          </a:p>
        </p:txBody>
      </p:sp>
      <p:pic>
        <p:nvPicPr>
          <p:cNvPr id="7175" name="Picture 7"/>
          <p:cNvPicPr>
            <a:picLocks noChangeAspect="1" noChangeArrowheads="1"/>
          </p:cNvPicPr>
          <p:nvPr/>
        </p:nvPicPr>
        <p:blipFill>
          <a:blip r:embed="rId4"/>
          <a:srcRect/>
          <a:stretch>
            <a:fillRect/>
          </a:stretch>
        </p:blipFill>
        <p:spPr bwMode="auto">
          <a:xfrm>
            <a:off x="1428728" y="5214950"/>
            <a:ext cx="7358114" cy="1357322"/>
          </a:xfrm>
          <a:prstGeom prst="rect">
            <a:avLst/>
          </a:prstGeom>
          <a:ln>
            <a:noFill/>
          </a:ln>
          <a:effectLst>
            <a:outerShdw blurRad="292100" dist="139700" dir="2700000" algn="tl" rotWithShape="0">
              <a:srgbClr val="333333">
                <a:alpha val="65000"/>
              </a:srgbClr>
            </a:outerShdw>
          </a:effectLst>
        </p:spPr>
      </p:pic>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سرعة تراسل البيانات </a:t>
            </a:r>
            <a:r>
              <a:rPr lang="ar-SA" sz="3600" b="1" dirty="0" err="1" smtClean="0">
                <a:effectLst>
                  <a:outerShdw blurRad="38100" dist="38100" dir="2700000" algn="tl">
                    <a:srgbClr val="000000">
                      <a:alpha val="43137"/>
                    </a:srgbClr>
                  </a:outerShdw>
                </a:effectLst>
              </a:rPr>
              <a:t>و</a:t>
            </a:r>
            <a:r>
              <a:rPr lang="ar-SA" sz="3600" b="1" dirty="0" smtClean="0">
                <a:effectLst>
                  <a:outerShdw blurRad="38100" dist="38100" dir="2700000" algn="tl">
                    <a:srgbClr val="000000">
                      <a:alpha val="43137"/>
                    </a:srgbClr>
                  </a:outerShdw>
                </a:effectLst>
              </a:rPr>
              <a:t> النطاق الترددي</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Speed of Data Transmission and Bandwidth</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1071538" y="2488164"/>
            <a:ext cx="2143140" cy="369332"/>
          </a:xfrm>
          <a:prstGeom prst="rect">
            <a:avLst/>
          </a:prstGeom>
          <a:solidFill>
            <a:schemeClr val="bg1"/>
          </a:solidFill>
        </p:spPr>
        <p:txBody>
          <a:bodyPr wrap="square" rtlCol="1">
            <a:spAutoFit/>
          </a:bodyPr>
          <a:lstStyle/>
          <a:p>
            <a:endParaRPr lang="ar-LY" dirty="0"/>
          </a:p>
        </p:txBody>
      </p:sp>
      <p:sp>
        <p:nvSpPr>
          <p:cNvPr id="20" name="مربع نص 19"/>
          <p:cNvSpPr txBox="1"/>
          <p:nvPr/>
        </p:nvSpPr>
        <p:spPr>
          <a:xfrm>
            <a:off x="928662" y="1928802"/>
            <a:ext cx="7429552"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2000" dirty="0" smtClean="0"/>
              <a:t>	لكل </a:t>
            </a:r>
            <a:r>
              <a:rPr lang="ar-SA" sz="2000" b="1" dirty="0" smtClean="0"/>
              <a:t>إشارة نطاقها الترددي الذي يحدد أقل </a:t>
            </a:r>
            <a:r>
              <a:rPr lang="ar-SA" sz="2000" b="1" dirty="0" err="1" smtClean="0"/>
              <a:t>و</a:t>
            </a:r>
            <a:r>
              <a:rPr lang="ar-SA" sz="2000" b="1" dirty="0" smtClean="0"/>
              <a:t> أعلي تردد لهذه الإشارة </a:t>
            </a:r>
            <a:r>
              <a:rPr lang="ar-SA" sz="2000" dirty="0" smtClean="0"/>
              <a:t>و بالتالي تحديد إمكانية عبور هذه الإشارة لوسط التراسل حيث لو كان عرض النطاق الترددي لوسط التراسل اقل من عرض النطاق الترددي للإشارة المراد إرسالها فان ذلك يؤدي إلي تشوه الإشارة المستقبلة </a:t>
            </a:r>
            <a:endParaRPr lang="ar-LY" sz="2000" dirty="0"/>
          </a:p>
        </p:txBody>
      </p:sp>
      <p:sp>
        <p:nvSpPr>
          <p:cNvPr id="21" name="مربع نص 20"/>
          <p:cNvSpPr txBox="1"/>
          <p:nvPr/>
        </p:nvSpPr>
        <p:spPr>
          <a:xfrm>
            <a:off x="7643834" y="3857628"/>
            <a:ext cx="1357322" cy="369332"/>
          </a:xfrm>
          <a:prstGeom prst="rect">
            <a:avLst/>
          </a:prstGeom>
          <a:solidFill>
            <a:schemeClr val="bg1"/>
          </a:solidFill>
        </p:spPr>
        <p:txBody>
          <a:bodyPr wrap="square" rtlCol="1">
            <a:spAutoFit/>
          </a:bodyPr>
          <a:lstStyle/>
          <a:p>
            <a:endParaRPr lang="ar-LY" dirty="0"/>
          </a:p>
        </p:txBody>
      </p:sp>
      <p:sp>
        <p:nvSpPr>
          <p:cNvPr id="22" name="مربع نص 21"/>
          <p:cNvSpPr txBox="1"/>
          <p:nvPr/>
        </p:nvSpPr>
        <p:spPr>
          <a:xfrm>
            <a:off x="763484" y="4429132"/>
            <a:ext cx="571504"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6" name="مربع نص 15"/>
          <p:cNvSpPr txBox="1"/>
          <p:nvPr/>
        </p:nvSpPr>
        <p:spPr>
          <a:xfrm>
            <a:off x="928662" y="3500438"/>
            <a:ext cx="7429552" cy="1323439"/>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r>
              <a:rPr lang="ar-SA" sz="2000" dirty="0" smtClean="0"/>
              <a:t>	هناك علاقة طردية بين سرعة تراسل البيانات </a:t>
            </a:r>
            <a:r>
              <a:rPr lang="ar-SA" sz="2000" dirty="0" err="1" smtClean="0"/>
              <a:t>و</a:t>
            </a:r>
            <a:r>
              <a:rPr lang="ar-SA" sz="2000" dirty="0" smtClean="0"/>
              <a:t> بين عرض النطاق الترددي للإشارة التي تمثل تلك البيانات </a:t>
            </a:r>
            <a:r>
              <a:rPr lang="ar-SA" sz="2000" dirty="0" err="1" smtClean="0"/>
              <a:t>او</a:t>
            </a:r>
            <a:r>
              <a:rPr lang="ar-SA" sz="2000" dirty="0" smtClean="0"/>
              <a:t> قناة التراسل التي ترسل من خلالها البيانات </a:t>
            </a:r>
            <a:r>
              <a:rPr lang="ar-SA" sz="2000" dirty="0" err="1" smtClean="0"/>
              <a:t>و</a:t>
            </a:r>
            <a:r>
              <a:rPr lang="ar-SA" sz="2000" dirty="0" smtClean="0"/>
              <a:t> تعرف هذه العلاقة بعلاقة </a:t>
            </a:r>
            <a:r>
              <a:rPr lang="ar-SA" sz="2000" dirty="0" err="1" smtClean="0"/>
              <a:t>نايكويست</a:t>
            </a:r>
            <a:r>
              <a:rPr lang="ar-SA" sz="2000" dirty="0" smtClean="0"/>
              <a:t> (</a:t>
            </a:r>
            <a:r>
              <a:rPr lang="en-US" sz="2000" dirty="0" err="1" smtClean="0"/>
              <a:t>Nyquist</a:t>
            </a:r>
            <a:r>
              <a:rPr lang="ar-SA" sz="2000" dirty="0" smtClean="0"/>
              <a:t>) التي تفترض أن التراسل مثالي بدون أي تداخلات </a:t>
            </a:r>
            <a:r>
              <a:rPr lang="ar-SA" sz="2000" dirty="0" err="1" smtClean="0"/>
              <a:t>او</a:t>
            </a:r>
            <a:r>
              <a:rPr lang="ar-SA" sz="2000" dirty="0" smtClean="0"/>
              <a:t> مؤثرات خارجية</a:t>
            </a:r>
            <a:endParaRPr lang="ar-LY"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معوقات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Transmission Impairments</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1071538" y="2488164"/>
            <a:ext cx="2143140" cy="369332"/>
          </a:xfrm>
          <a:prstGeom prst="rect">
            <a:avLst/>
          </a:prstGeom>
          <a:solidFill>
            <a:schemeClr val="bg1"/>
          </a:solidFill>
        </p:spPr>
        <p:txBody>
          <a:bodyPr wrap="square" rtlCol="1">
            <a:spAutoFit/>
          </a:bodyPr>
          <a:lstStyle/>
          <a:p>
            <a:endParaRPr lang="ar-LY" dirty="0"/>
          </a:p>
        </p:txBody>
      </p:sp>
      <p:sp>
        <p:nvSpPr>
          <p:cNvPr id="21" name="مربع نص 20"/>
          <p:cNvSpPr txBox="1"/>
          <p:nvPr/>
        </p:nvSpPr>
        <p:spPr>
          <a:xfrm>
            <a:off x="7643834" y="3857628"/>
            <a:ext cx="1357322" cy="369332"/>
          </a:xfrm>
          <a:prstGeom prst="rect">
            <a:avLst/>
          </a:prstGeom>
          <a:solidFill>
            <a:schemeClr val="bg1"/>
          </a:solidFill>
        </p:spPr>
        <p:txBody>
          <a:bodyPr wrap="square" rtlCol="1">
            <a:spAutoFit/>
          </a:bodyPr>
          <a:lstStyle/>
          <a:p>
            <a:endParaRPr lang="ar-LY" dirty="0"/>
          </a:p>
        </p:txBody>
      </p:sp>
      <p:sp>
        <p:nvSpPr>
          <p:cNvPr id="22" name="مربع نص 21"/>
          <p:cNvSpPr txBox="1"/>
          <p:nvPr/>
        </p:nvSpPr>
        <p:spPr>
          <a:xfrm>
            <a:off x="763484" y="4429132"/>
            <a:ext cx="571504"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1" name="مستطيل 10"/>
          <p:cNvSpPr/>
          <p:nvPr/>
        </p:nvSpPr>
        <p:spPr>
          <a:xfrm>
            <a:off x="5072066" y="1785926"/>
            <a:ext cx="355352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a:pPr>
            <a:r>
              <a:rPr lang="ar-SA" b="1" dirty="0" smtClean="0"/>
              <a:t>التدهور </a:t>
            </a:r>
            <a:r>
              <a:rPr lang="ar-SA" b="1" dirty="0" err="1" smtClean="0"/>
              <a:t>او</a:t>
            </a:r>
            <a:r>
              <a:rPr lang="ar-SA" b="1" dirty="0" smtClean="0"/>
              <a:t> </a:t>
            </a:r>
            <a:r>
              <a:rPr lang="ar-SA" b="1" dirty="0" err="1" smtClean="0"/>
              <a:t>التوهين</a:t>
            </a:r>
            <a:r>
              <a:rPr lang="en-US" b="1" dirty="0" smtClean="0"/>
              <a:t>Attenuation </a:t>
            </a:r>
            <a:endParaRPr lang="ar-LY" dirty="0"/>
          </a:p>
        </p:txBody>
      </p:sp>
      <p:pic>
        <p:nvPicPr>
          <p:cNvPr id="9218" name="Picture 2"/>
          <p:cNvPicPr>
            <a:picLocks noChangeAspect="1" noChangeArrowheads="1"/>
          </p:cNvPicPr>
          <p:nvPr/>
        </p:nvPicPr>
        <p:blipFill>
          <a:blip r:embed="rId2"/>
          <a:srcRect/>
          <a:stretch>
            <a:fillRect/>
          </a:stretch>
        </p:blipFill>
        <p:spPr bwMode="auto">
          <a:xfrm>
            <a:off x="1214414" y="2285992"/>
            <a:ext cx="7786710" cy="1065668"/>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00034" y="3571876"/>
            <a:ext cx="3786214" cy="2660321"/>
          </a:xfrm>
          <a:prstGeom prst="rect">
            <a:avLst/>
          </a:prstGeom>
          <a:ln>
            <a:noFill/>
          </a:ln>
          <a:effectLst>
            <a:outerShdw blurRad="292100" dist="139700" dir="2700000" algn="tl" rotWithShape="0">
              <a:srgbClr val="333333">
                <a:alpha val="65000"/>
              </a:srgbClr>
            </a:outerShdw>
          </a:effectLst>
        </p:spPr>
      </p:pic>
      <p:sp>
        <p:nvSpPr>
          <p:cNvPr id="18" name="مستطيل 17"/>
          <p:cNvSpPr/>
          <p:nvPr/>
        </p:nvSpPr>
        <p:spPr>
          <a:xfrm>
            <a:off x="5000628" y="4214818"/>
            <a:ext cx="392909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ar-SA" dirty="0" smtClean="0"/>
              <a:t>   التشويه الناتج عن التوهين يمثل خطورة عند إرسال الإشارات التماثلية لكنه اقل خطورة بالنسبة لإرسال الإشارات الرقمية. لذلك تستخدم المكررات لتعويض تأثير التوهين علي الإشارات المرسلة</a:t>
            </a:r>
            <a:endParaRPr lang="ar-LY"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معوقات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Transmission Impairments</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1071538" y="2488164"/>
            <a:ext cx="2143140" cy="369332"/>
          </a:xfrm>
          <a:prstGeom prst="rect">
            <a:avLst/>
          </a:prstGeom>
          <a:solidFill>
            <a:schemeClr val="bg1"/>
          </a:solidFill>
        </p:spPr>
        <p:txBody>
          <a:bodyPr wrap="square" rtlCol="1">
            <a:spAutoFit/>
          </a:bodyPr>
          <a:lstStyle/>
          <a:p>
            <a:endParaRPr lang="ar-LY" dirty="0"/>
          </a:p>
        </p:txBody>
      </p:sp>
      <p:sp>
        <p:nvSpPr>
          <p:cNvPr id="21" name="مربع نص 20"/>
          <p:cNvSpPr txBox="1"/>
          <p:nvPr/>
        </p:nvSpPr>
        <p:spPr>
          <a:xfrm>
            <a:off x="785786" y="3429000"/>
            <a:ext cx="357190" cy="369332"/>
          </a:xfrm>
          <a:prstGeom prst="rect">
            <a:avLst/>
          </a:prstGeom>
          <a:solidFill>
            <a:schemeClr val="bg1"/>
          </a:solidFill>
        </p:spPr>
        <p:txBody>
          <a:bodyPr wrap="square" rtlCol="1">
            <a:spAutoFit/>
          </a:bodyPr>
          <a:lstStyle/>
          <a:p>
            <a:endParaRPr lang="ar-LY" dirty="0"/>
          </a:p>
        </p:txBody>
      </p:sp>
      <p:sp>
        <p:nvSpPr>
          <p:cNvPr id="22" name="مربع نص 21"/>
          <p:cNvSpPr txBox="1"/>
          <p:nvPr/>
        </p:nvSpPr>
        <p:spPr>
          <a:xfrm>
            <a:off x="763484" y="4429132"/>
            <a:ext cx="571504"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1" name="مستطيل 10"/>
          <p:cNvSpPr/>
          <p:nvPr/>
        </p:nvSpPr>
        <p:spPr>
          <a:xfrm>
            <a:off x="4714876" y="1785926"/>
            <a:ext cx="3910718"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startAt="2"/>
            </a:pPr>
            <a:r>
              <a:rPr lang="ar-SA" b="1" dirty="0" smtClean="0"/>
              <a:t>تشوه التأخير </a:t>
            </a:r>
            <a:r>
              <a:rPr lang="en-US" b="1" dirty="0" smtClean="0"/>
              <a:t>Delay Distortion</a:t>
            </a:r>
            <a:endParaRPr lang="ar-LY" dirty="0"/>
          </a:p>
        </p:txBody>
      </p:sp>
      <p:pic>
        <p:nvPicPr>
          <p:cNvPr id="10242" name="Picture 2"/>
          <p:cNvPicPr>
            <a:picLocks noChangeAspect="1" noChangeArrowheads="1"/>
          </p:cNvPicPr>
          <p:nvPr/>
        </p:nvPicPr>
        <p:blipFill>
          <a:blip r:embed="rId2"/>
          <a:srcRect b="12000"/>
          <a:stretch>
            <a:fillRect/>
          </a:stretch>
        </p:blipFill>
        <p:spPr bwMode="auto">
          <a:xfrm>
            <a:off x="642910" y="2214554"/>
            <a:ext cx="8179040" cy="157163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a:srcRect/>
          <a:stretch>
            <a:fillRect/>
          </a:stretch>
        </p:blipFill>
        <p:spPr bwMode="auto">
          <a:xfrm>
            <a:off x="857224" y="4357694"/>
            <a:ext cx="7510469" cy="1989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مستطيل 15"/>
          <p:cNvSpPr/>
          <p:nvPr/>
        </p:nvSpPr>
        <p:spPr>
          <a:xfrm>
            <a:off x="571472" y="3500438"/>
            <a:ext cx="571504" cy="36933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endParaRPr lang="ar-LY"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معوقات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Transmission Impairments</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1071538" y="2488164"/>
            <a:ext cx="2143140" cy="369332"/>
          </a:xfrm>
          <a:prstGeom prst="rect">
            <a:avLst/>
          </a:prstGeom>
          <a:solidFill>
            <a:schemeClr val="bg1"/>
          </a:solidFill>
        </p:spPr>
        <p:txBody>
          <a:bodyPr wrap="square" rtlCol="1">
            <a:spAutoFit/>
          </a:bodyPr>
          <a:lstStyle/>
          <a:p>
            <a:endParaRPr lang="ar-LY" dirty="0"/>
          </a:p>
        </p:txBody>
      </p:sp>
      <p:sp>
        <p:nvSpPr>
          <p:cNvPr id="21" name="مربع نص 20"/>
          <p:cNvSpPr txBox="1"/>
          <p:nvPr/>
        </p:nvSpPr>
        <p:spPr>
          <a:xfrm>
            <a:off x="7643834" y="3857628"/>
            <a:ext cx="1357322" cy="369332"/>
          </a:xfrm>
          <a:prstGeom prst="rect">
            <a:avLst/>
          </a:prstGeom>
          <a:solidFill>
            <a:schemeClr val="bg1"/>
          </a:solidFill>
        </p:spPr>
        <p:txBody>
          <a:bodyPr wrap="square" rtlCol="1">
            <a:spAutoFit/>
          </a:bodyPr>
          <a:lstStyle/>
          <a:p>
            <a:endParaRPr lang="ar-LY" dirty="0"/>
          </a:p>
        </p:txBody>
      </p:sp>
      <p:sp>
        <p:nvSpPr>
          <p:cNvPr id="22" name="مربع نص 21"/>
          <p:cNvSpPr txBox="1"/>
          <p:nvPr/>
        </p:nvSpPr>
        <p:spPr>
          <a:xfrm>
            <a:off x="763484" y="4429132"/>
            <a:ext cx="571504"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1" name="مستطيل 10"/>
          <p:cNvSpPr/>
          <p:nvPr/>
        </p:nvSpPr>
        <p:spPr>
          <a:xfrm>
            <a:off x="5643570" y="1785926"/>
            <a:ext cx="2982024"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startAt="3"/>
            </a:pPr>
            <a:r>
              <a:rPr lang="ar-SA" b="1" dirty="0" smtClean="0"/>
              <a:t>التزحزح الزمني </a:t>
            </a:r>
            <a:r>
              <a:rPr lang="en-US" b="1" dirty="0" smtClean="0"/>
              <a:t>Time Jitter</a:t>
            </a:r>
            <a:endParaRPr lang="ar-LY" dirty="0"/>
          </a:p>
        </p:txBody>
      </p:sp>
      <p:pic>
        <p:nvPicPr>
          <p:cNvPr id="11266" name="Picture 2"/>
          <p:cNvPicPr>
            <a:picLocks noChangeAspect="1" noChangeArrowheads="1"/>
          </p:cNvPicPr>
          <p:nvPr/>
        </p:nvPicPr>
        <p:blipFill>
          <a:blip r:embed="rId2"/>
          <a:srcRect/>
          <a:stretch>
            <a:fillRect/>
          </a:stretch>
        </p:blipFill>
        <p:spPr bwMode="auto">
          <a:xfrm>
            <a:off x="928662" y="2285992"/>
            <a:ext cx="7704720" cy="1857388"/>
          </a:xfrm>
          <a:prstGeom prst="rect">
            <a:avLst/>
          </a:prstGeom>
          <a:noFill/>
          <a:ln w="9525">
            <a:noFill/>
            <a:miter lim="800000"/>
            <a:headEnd/>
            <a:tailEnd/>
          </a:ln>
          <a:effectLst/>
        </p:spPr>
      </p:pic>
      <p:sp>
        <p:nvSpPr>
          <p:cNvPr id="13" name="مستطيل 12"/>
          <p:cNvSpPr/>
          <p:nvPr/>
        </p:nvSpPr>
        <p:spPr>
          <a:xfrm>
            <a:off x="1000100" y="3786190"/>
            <a:ext cx="571504" cy="36933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endParaRPr lang="ar-LY" dirty="0"/>
          </a:p>
        </p:txBody>
      </p:sp>
      <p:pic>
        <p:nvPicPr>
          <p:cNvPr id="11267" name="Picture 3"/>
          <p:cNvPicPr>
            <a:picLocks noChangeAspect="1" noChangeArrowheads="1"/>
          </p:cNvPicPr>
          <p:nvPr/>
        </p:nvPicPr>
        <p:blipFill>
          <a:blip r:embed="rId3"/>
          <a:srcRect/>
          <a:stretch>
            <a:fillRect/>
          </a:stretch>
        </p:blipFill>
        <p:spPr bwMode="auto">
          <a:xfrm>
            <a:off x="2143107" y="4429132"/>
            <a:ext cx="5716633" cy="15001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معوقات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Transmission Impairments</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763484" y="4429132"/>
            <a:ext cx="571504"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1" name="مستطيل 10"/>
          <p:cNvSpPr/>
          <p:nvPr/>
        </p:nvSpPr>
        <p:spPr>
          <a:xfrm>
            <a:off x="4286248" y="1785926"/>
            <a:ext cx="433934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startAt="4"/>
            </a:pPr>
            <a:r>
              <a:rPr lang="ar-SA" b="1" dirty="0" smtClean="0"/>
              <a:t>التداخل المتعارض </a:t>
            </a:r>
            <a:r>
              <a:rPr lang="ar-SA" b="1" dirty="0" err="1" smtClean="0"/>
              <a:t>او</a:t>
            </a:r>
            <a:r>
              <a:rPr lang="ar-SA" b="1" dirty="0" smtClean="0"/>
              <a:t> اعتراض الكلام  </a:t>
            </a:r>
            <a:r>
              <a:rPr lang="en-US" b="1" dirty="0" smtClean="0"/>
              <a:t>Cross Talk</a:t>
            </a:r>
            <a:endParaRPr lang="ar-LY" dirty="0"/>
          </a:p>
        </p:txBody>
      </p:sp>
      <p:pic>
        <p:nvPicPr>
          <p:cNvPr id="13314" name="Picture 2"/>
          <p:cNvPicPr>
            <a:picLocks noChangeAspect="1" noChangeArrowheads="1"/>
          </p:cNvPicPr>
          <p:nvPr/>
        </p:nvPicPr>
        <p:blipFill>
          <a:blip r:embed="rId2"/>
          <a:srcRect/>
          <a:stretch>
            <a:fillRect/>
          </a:stretch>
        </p:blipFill>
        <p:spPr bwMode="auto">
          <a:xfrm>
            <a:off x="571472" y="2428868"/>
            <a:ext cx="8286808" cy="1253471"/>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571472" y="4572008"/>
            <a:ext cx="8358215" cy="1416169"/>
          </a:xfrm>
          <a:prstGeom prst="rect">
            <a:avLst/>
          </a:prstGeom>
          <a:noFill/>
          <a:ln w="9525">
            <a:noFill/>
            <a:miter lim="800000"/>
            <a:headEnd/>
            <a:tailEnd/>
          </a:ln>
          <a:effectLst/>
        </p:spPr>
      </p:pic>
      <p:sp>
        <p:nvSpPr>
          <p:cNvPr id="12" name="مستطيل 11"/>
          <p:cNvSpPr/>
          <p:nvPr/>
        </p:nvSpPr>
        <p:spPr>
          <a:xfrm>
            <a:off x="3000364" y="3916924"/>
            <a:ext cx="571504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startAt="5"/>
            </a:pPr>
            <a:r>
              <a:rPr lang="ar-SA" b="1" dirty="0" smtClean="0"/>
              <a:t>الضوضاء الناتجة عن التعديل الداخلي </a:t>
            </a:r>
            <a:r>
              <a:rPr lang="en-US" b="1" dirty="0" smtClean="0"/>
              <a:t>Intermodulation Noise</a:t>
            </a:r>
            <a:endParaRPr lang="ar-LY"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معوقات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Transmission Impairments</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763484" y="4429132"/>
            <a:ext cx="571504"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1" name="مستطيل 10"/>
          <p:cNvSpPr/>
          <p:nvPr/>
        </p:nvSpPr>
        <p:spPr>
          <a:xfrm>
            <a:off x="4286248" y="1785926"/>
            <a:ext cx="433934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startAt="6"/>
            </a:pPr>
            <a:r>
              <a:rPr lang="ar-SA" b="1" dirty="0" smtClean="0"/>
              <a:t>التداخل الكهربائي </a:t>
            </a:r>
            <a:r>
              <a:rPr lang="en-US" b="1" dirty="0" smtClean="0"/>
              <a:t>Electrical Interference</a:t>
            </a:r>
            <a:endParaRPr lang="ar-LY" dirty="0"/>
          </a:p>
        </p:txBody>
      </p:sp>
      <p:pic>
        <p:nvPicPr>
          <p:cNvPr id="14338" name="Picture 2"/>
          <p:cNvPicPr>
            <a:picLocks noChangeAspect="1" noChangeArrowheads="1"/>
          </p:cNvPicPr>
          <p:nvPr/>
        </p:nvPicPr>
        <p:blipFill>
          <a:blip r:embed="rId2"/>
          <a:srcRect/>
          <a:stretch>
            <a:fillRect/>
          </a:stretch>
        </p:blipFill>
        <p:spPr bwMode="auto">
          <a:xfrm>
            <a:off x="357158" y="2500306"/>
            <a:ext cx="8572560" cy="19611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2000232" y="2428868"/>
            <a:ext cx="6643735" cy="1369684"/>
          </a:xfrm>
          <a:prstGeom prst="rect">
            <a:avLst/>
          </a:prstGeom>
          <a:noFill/>
          <a:ln w="9525">
            <a:noFill/>
            <a:miter lim="800000"/>
            <a:headEnd/>
            <a:tailEnd/>
          </a:ln>
          <a:effectLst/>
        </p:spPr>
      </p:pic>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معوقات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Transmission Impairments</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مربع نص 20"/>
          <p:cNvSpPr txBox="1"/>
          <p:nvPr/>
        </p:nvSpPr>
        <p:spPr>
          <a:xfrm>
            <a:off x="7643834" y="3857628"/>
            <a:ext cx="1357322" cy="369332"/>
          </a:xfrm>
          <a:prstGeom prst="rect">
            <a:avLst/>
          </a:prstGeom>
          <a:solidFill>
            <a:schemeClr val="bg1"/>
          </a:solidFill>
        </p:spPr>
        <p:txBody>
          <a:bodyPr wrap="square" rtlCol="1">
            <a:spAutoFit/>
          </a:bodyPr>
          <a:lstStyle/>
          <a:p>
            <a:endParaRPr lang="ar-LY" dirty="0"/>
          </a:p>
        </p:txBody>
      </p:sp>
      <p:sp>
        <p:nvSpPr>
          <p:cNvPr id="22" name="مربع نص 21"/>
          <p:cNvSpPr txBox="1"/>
          <p:nvPr/>
        </p:nvSpPr>
        <p:spPr>
          <a:xfrm>
            <a:off x="2143108" y="3357562"/>
            <a:ext cx="642942"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1" name="مستطيل 10"/>
          <p:cNvSpPr/>
          <p:nvPr/>
        </p:nvSpPr>
        <p:spPr>
          <a:xfrm>
            <a:off x="5143504" y="1785926"/>
            <a:ext cx="348209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startAt="7"/>
            </a:pPr>
            <a:r>
              <a:rPr lang="ar-SA" b="1" dirty="0" smtClean="0"/>
              <a:t>الضوضاء الحرارية </a:t>
            </a:r>
            <a:r>
              <a:rPr lang="en-US" b="1" dirty="0" smtClean="0"/>
              <a:t>Thermal Noise</a:t>
            </a:r>
            <a:endParaRPr lang="ar-LY" dirty="0"/>
          </a:p>
        </p:txBody>
      </p:sp>
      <p:sp>
        <p:nvSpPr>
          <p:cNvPr id="13" name="مستطيل 12"/>
          <p:cNvSpPr/>
          <p:nvPr/>
        </p:nvSpPr>
        <p:spPr>
          <a:xfrm>
            <a:off x="928662" y="5429264"/>
            <a:ext cx="571504" cy="36933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endParaRPr lang="ar-LY" dirty="0"/>
          </a:p>
        </p:txBody>
      </p:sp>
      <p:pic>
        <p:nvPicPr>
          <p:cNvPr id="15363" name="Picture 3"/>
          <p:cNvPicPr>
            <a:picLocks noChangeAspect="1" noChangeArrowheads="1"/>
          </p:cNvPicPr>
          <p:nvPr/>
        </p:nvPicPr>
        <p:blipFill>
          <a:blip r:embed="rId3"/>
          <a:srcRect/>
          <a:stretch>
            <a:fillRect/>
          </a:stretch>
        </p:blipFill>
        <p:spPr bwMode="auto">
          <a:xfrm>
            <a:off x="1785918" y="3929066"/>
            <a:ext cx="6215106" cy="24776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مربع نص 15"/>
          <p:cNvSpPr txBox="1"/>
          <p:nvPr/>
        </p:nvSpPr>
        <p:spPr>
          <a:xfrm>
            <a:off x="3786182" y="5951102"/>
            <a:ext cx="1214446" cy="369332"/>
          </a:xfrm>
          <a:prstGeom prst="rect">
            <a:avLst/>
          </a:prstGeom>
          <a:solidFill>
            <a:schemeClr val="bg1"/>
          </a:solidFill>
        </p:spPr>
        <p:txBody>
          <a:bodyPr wrap="square" rtlCol="1">
            <a:spAutoFit/>
          </a:bodyPr>
          <a:lstStyle/>
          <a:p>
            <a:endParaRPr lang="ar-LY"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معوقات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Transmission Impairments</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1" name="مربع نص 20"/>
          <p:cNvSpPr txBox="1"/>
          <p:nvPr/>
        </p:nvSpPr>
        <p:spPr>
          <a:xfrm>
            <a:off x="7643834" y="3857628"/>
            <a:ext cx="1357322" cy="369332"/>
          </a:xfrm>
          <a:prstGeom prst="rect">
            <a:avLst/>
          </a:prstGeom>
          <a:solidFill>
            <a:schemeClr val="bg1"/>
          </a:solidFill>
        </p:spPr>
        <p:txBody>
          <a:bodyPr wrap="square" rtlCol="1">
            <a:spAutoFit/>
          </a:bodyPr>
          <a:lstStyle/>
          <a:p>
            <a:endParaRPr lang="ar-LY" dirty="0"/>
          </a:p>
        </p:txBody>
      </p:sp>
      <p:sp>
        <p:nvSpPr>
          <p:cNvPr id="22" name="مربع نص 21"/>
          <p:cNvSpPr txBox="1"/>
          <p:nvPr/>
        </p:nvSpPr>
        <p:spPr>
          <a:xfrm>
            <a:off x="2143108" y="3357562"/>
            <a:ext cx="642942"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1" name="مستطيل 10"/>
          <p:cNvSpPr/>
          <p:nvPr/>
        </p:nvSpPr>
        <p:spPr>
          <a:xfrm>
            <a:off x="5143504" y="1785926"/>
            <a:ext cx="348209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startAt="8"/>
            </a:pPr>
            <a:r>
              <a:rPr lang="ar-SA" b="1" dirty="0" smtClean="0"/>
              <a:t>الضوضاء النبضية </a:t>
            </a:r>
            <a:r>
              <a:rPr lang="en-US" b="1" dirty="0" smtClean="0"/>
              <a:t>Impulse Noise</a:t>
            </a:r>
            <a:endParaRPr lang="ar-LY" dirty="0"/>
          </a:p>
        </p:txBody>
      </p:sp>
      <p:sp>
        <p:nvSpPr>
          <p:cNvPr id="13" name="مستطيل 12"/>
          <p:cNvSpPr/>
          <p:nvPr/>
        </p:nvSpPr>
        <p:spPr>
          <a:xfrm>
            <a:off x="928662" y="5429264"/>
            <a:ext cx="571504" cy="36933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endParaRPr lang="ar-LY" dirty="0"/>
          </a:p>
        </p:txBody>
      </p:sp>
      <p:sp>
        <p:nvSpPr>
          <p:cNvPr id="16" name="مربع نص 15"/>
          <p:cNvSpPr txBox="1"/>
          <p:nvPr/>
        </p:nvSpPr>
        <p:spPr>
          <a:xfrm>
            <a:off x="3786182" y="5951102"/>
            <a:ext cx="1214446" cy="369332"/>
          </a:xfrm>
          <a:prstGeom prst="rect">
            <a:avLst/>
          </a:prstGeom>
          <a:solidFill>
            <a:schemeClr val="bg1"/>
          </a:solidFill>
        </p:spPr>
        <p:txBody>
          <a:bodyPr wrap="square" rtlCol="1">
            <a:spAutoFit/>
          </a:bodyPr>
          <a:lstStyle/>
          <a:p>
            <a:endParaRPr lang="ar-LY" dirty="0"/>
          </a:p>
        </p:txBody>
      </p:sp>
      <p:pic>
        <p:nvPicPr>
          <p:cNvPr id="21506" name="Picture 2"/>
          <p:cNvPicPr>
            <a:picLocks noChangeAspect="1" noChangeArrowheads="1"/>
          </p:cNvPicPr>
          <p:nvPr/>
        </p:nvPicPr>
        <p:blipFill>
          <a:blip r:embed="rId2"/>
          <a:srcRect/>
          <a:stretch>
            <a:fillRect/>
          </a:stretch>
        </p:blipFill>
        <p:spPr bwMode="auto">
          <a:xfrm>
            <a:off x="714348" y="2357430"/>
            <a:ext cx="7911573" cy="1185864"/>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srcRect/>
          <a:stretch>
            <a:fillRect/>
          </a:stretch>
        </p:blipFill>
        <p:spPr bwMode="auto">
          <a:xfrm>
            <a:off x="1214414" y="3599770"/>
            <a:ext cx="6634171" cy="29906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مربع نص 16"/>
          <p:cNvSpPr txBox="1"/>
          <p:nvPr/>
        </p:nvSpPr>
        <p:spPr>
          <a:xfrm>
            <a:off x="3929058" y="6215082"/>
            <a:ext cx="1214446" cy="369332"/>
          </a:xfrm>
          <a:prstGeom prst="rect">
            <a:avLst/>
          </a:prstGeom>
          <a:solidFill>
            <a:schemeClr val="bg1"/>
          </a:solidFill>
        </p:spPr>
        <p:txBody>
          <a:bodyPr wrap="square" rtlCol="1">
            <a:spAutoFit/>
          </a:bodyPr>
          <a:lstStyle/>
          <a:p>
            <a:endParaRPr lang="ar-LY" dirty="0"/>
          </a:p>
        </p:txBody>
      </p:sp>
      <p:sp>
        <p:nvSpPr>
          <p:cNvPr id="18" name="مربع نص 17"/>
          <p:cNvSpPr txBox="1"/>
          <p:nvPr/>
        </p:nvSpPr>
        <p:spPr>
          <a:xfrm>
            <a:off x="3357554" y="3000372"/>
            <a:ext cx="1214446" cy="369332"/>
          </a:xfrm>
          <a:prstGeom prst="rect">
            <a:avLst/>
          </a:prstGeom>
          <a:solidFill>
            <a:schemeClr val="bg1"/>
          </a:solidFill>
        </p:spPr>
        <p:txBody>
          <a:bodyPr wrap="square" rtlCol="1">
            <a:spAutoFit/>
          </a:bodyPr>
          <a:lstStyle/>
          <a:p>
            <a:endParaRPr lang="ar-LY"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معوقات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Transmission Impairments</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2143108" y="3357562"/>
            <a:ext cx="642942"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1" name="مستطيل 10"/>
          <p:cNvSpPr/>
          <p:nvPr/>
        </p:nvSpPr>
        <p:spPr>
          <a:xfrm>
            <a:off x="4500562" y="1785926"/>
            <a:ext cx="412503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startAt="9"/>
            </a:pPr>
            <a:r>
              <a:rPr lang="ar-SA" b="1" dirty="0" smtClean="0"/>
              <a:t>تداخل الرموز </a:t>
            </a:r>
            <a:r>
              <a:rPr lang="en-US" b="1" dirty="0" smtClean="0"/>
              <a:t>Inter-symbol Interference</a:t>
            </a:r>
            <a:endParaRPr lang="ar-LY" dirty="0"/>
          </a:p>
        </p:txBody>
      </p:sp>
      <p:sp>
        <p:nvSpPr>
          <p:cNvPr id="13" name="مستطيل 12"/>
          <p:cNvSpPr/>
          <p:nvPr/>
        </p:nvSpPr>
        <p:spPr>
          <a:xfrm>
            <a:off x="928662" y="5429264"/>
            <a:ext cx="571504" cy="36933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endParaRPr lang="ar-LY" dirty="0"/>
          </a:p>
        </p:txBody>
      </p:sp>
      <p:sp>
        <p:nvSpPr>
          <p:cNvPr id="16" name="مربع نص 15"/>
          <p:cNvSpPr txBox="1"/>
          <p:nvPr/>
        </p:nvSpPr>
        <p:spPr>
          <a:xfrm>
            <a:off x="3786182" y="5951102"/>
            <a:ext cx="1214446" cy="369332"/>
          </a:xfrm>
          <a:prstGeom prst="rect">
            <a:avLst/>
          </a:prstGeom>
          <a:solidFill>
            <a:schemeClr val="bg1"/>
          </a:solidFill>
        </p:spPr>
        <p:txBody>
          <a:bodyPr wrap="square" rtlCol="1">
            <a:spAutoFit/>
          </a:bodyPr>
          <a:lstStyle/>
          <a:p>
            <a:endParaRPr lang="ar-LY" dirty="0"/>
          </a:p>
        </p:txBody>
      </p:sp>
      <p:pic>
        <p:nvPicPr>
          <p:cNvPr id="21507" name="Picture 3"/>
          <p:cNvPicPr>
            <a:picLocks noChangeAspect="1" noChangeArrowheads="1"/>
          </p:cNvPicPr>
          <p:nvPr/>
        </p:nvPicPr>
        <p:blipFill>
          <a:blip r:embed="rId2"/>
          <a:srcRect/>
          <a:stretch>
            <a:fillRect/>
          </a:stretch>
        </p:blipFill>
        <p:spPr bwMode="auto">
          <a:xfrm>
            <a:off x="1714480" y="3929066"/>
            <a:ext cx="5857915" cy="26406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7" name="مربع نص 16"/>
          <p:cNvSpPr txBox="1"/>
          <p:nvPr/>
        </p:nvSpPr>
        <p:spPr>
          <a:xfrm>
            <a:off x="3929058" y="6215082"/>
            <a:ext cx="1214446" cy="369332"/>
          </a:xfrm>
          <a:prstGeom prst="rect">
            <a:avLst/>
          </a:prstGeom>
          <a:solidFill>
            <a:schemeClr val="bg1"/>
          </a:solidFill>
        </p:spPr>
        <p:txBody>
          <a:bodyPr wrap="square" rtlCol="1">
            <a:spAutoFit/>
          </a:bodyPr>
          <a:lstStyle/>
          <a:p>
            <a:endParaRPr lang="ar-LY" dirty="0"/>
          </a:p>
        </p:txBody>
      </p:sp>
      <p:sp>
        <p:nvSpPr>
          <p:cNvPr id="18" name="مربع نص 17"/>
          <p:cNvSpPr txBox="1"/>
          <p:nvPr/>
        </p:nvSpPr>
        <p:spPr>
          <a:xfrm>
            <a:off x="3357554" y="3000372"/>
            <a:ext cx="1214446" cy="369332"/>
          </a:xfrm>
          <a:prstGeom prst="rect">
            <a:avLst/>
          </a:prstGeom>
          <a:solidFill>
            <a:schemeClr val="bg1"/>
          </a:solidFill>
        </p:spPr>
        <p:txBody>
          <a:bodyPr wrap="square" rtlCol="1">
            <a:spAutoFit/>
          </a:bodyPr>
          <a:lstStyle/>
          <a:p>
            <a:endParaRPr lang="ar-LY" dirty="0"/>
          </a:p>
        </p:txBody>
      </p:sp>
      <p:pic>
        <p:nvPicPr>
          <p:cNvPr id="22530" name="Picture 2"/>
          <p:cNvPicPr>
            <a:picLocks noChangeAspect="1" noChangeArrowheads="1"/>
          </p:cNvPicPr>
          <p:nvPr/>
        </p:nvPicPr>
        <p:blipFill>
          <a:blip r:embed="rId3"/>
          <a:srcRect/>
          <a:stretch>
            <a:fillRect/>
          </a:stretch>
        </p:blipFill>
        <p:spPr bwMode="auto">
          <a:xfrm>
            <a:off x="1071538" y="2285993"/>
            <a:ext cx="7572396" cy="1428760"/>
          </a:xfrm>
          <a:prstGeom prst="rect">
            <a:avLst/>
          </a:prstGeom>
          <a:noFill/>
          <a:ln w="9525">
            <a:noFill/>
            <a:miter lim="800000"/>
            <a:headEnd/>
            <a:tailEnd/>
          </a:ln>
          <a:effectLst/>
        </p:spPr>
      </p:pic>
      <p:sp>
        <p:nvSpPr>
          <p:cNvPr id="19" name="مربع نص 18"/>
          <p:cNvSpPr txBox="1"/>
          <p:nvPr/>
        </p:nvSpPr>
        <p:spPr>
          <a:xfrm>
            <a:off x="4929190" y="3429000"/>
            <a:ext cx="2928958" cy="369332"/>
          </a:xfrm>
          <a:prstGeom prst="rect">
            <a:avLst/>
          </a:prstGeom>
          <a:solidFill>
            <a:schemeClr val="bg1"/>
          </a:solidFill>
        </p:spPr>
        <p:txBody>
          <a:bodyPr wrap="square" rtlCol="1">
            <a:spAutoFit/>
          </a:bodyPr>
          <a:lstStyle/>
          <a:p>
            <a:endParaRPr lang="ar-LY"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smtClean="0">
                <a:effectLst>
                  <a:outerShdw blurRad="38100" dist="38100" dir="2700000" algn="tl">
                    <a:srgbClr val="000000">
                      <a:alpha val="43137"/>
                    </a:srgbClr>
                  </a:outerShdw>
                </a:effectLst>
              </a:rPr>
              <a:t>نقل البيانات </a:t>
            </a:r>
            <a:r>
              <a:rPr lang="en-US" sz="3600" b="1" dirty="0" smtClean="0">
                <a:effectLst>
                  <a:outerShdw blurRad="38100" dist="38100" dir="2700000" algn="tl">
                    <a:srgbClr val="000000">
                      <a:alpha val="43137"/>
                    </a:srgbClr>
                  </a:outerShdw>
                </a:effectLst>
              </a:rPr>
              <a:t>data transmission</a:t>
            </a:r>
            <a:endParaRPr lang="ar-LY" sz="3600" b="1" dirty="0">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457200" y="1600201"/>
            <a:ext cx="8229600" cy="828667"/>
          </a:xfrm>
        </p:spPr>
        <p:txBody>
          <a:bodyPr/>
          <a:lstStyle/>
          <a:p>
            <a:r>
              <a:rPr lang="ar-SA" b="1" dirty="0" smtClean="0"/>
              <a:t>اتصالات البيانات </a:t>
            </a:r>
            <a:r>
              <a:rPr lang="en-US" b="1" dirty="0" smtClean="0"/>
              <a:t>Data Communication</a:t>
            </a:r>
            <a:endParaRPr lang="ar-SA" b="1" dirty="0" smtClean="0"/>
          </a:p>
          <a:p>
            <a:endParaRPr lang="ar-LY" dirty="0"/>
          </a:p>
        </p:txBody>
      </p:sp>
      <p:pic>
        <p:nvPicPr>
          <p:cNvPr id="1026" name="Picture 2"/>
          <p:cNvPicPr>
            <a:picLocks noChangeAspect="1" noChangeArrowheads="1"/>
          </p:cNvPicPr>
          <p:nvPr/>
        </p:nvPicPr>
        <p:blipFill>
          <a:blip r:embed="rId2"/>
          <a:srcRect/>
          <a:stretch>
            <a:fillRect/>
          </a:stretch>
        </p:blipFill>
        <p:spPr bwMode="auto">
          <a:xfrm>
            <a:off x="571472" y="2071678"/>
            <a:ext cx="7759603" cy="714380"/>
          </a:xfrm>
          <a:prstGeom prst="rect">
            <a:avLst/>
          </a:prstGeom>
          <a:noFill/>
          <a:ln w="9525">
            <a:noFill/>
            <a:miter lim="800000"/>
            <a:headEnd/>
            <a:tailEnd/>
          </a:ln>
          <a:effectLst/>
        </p:spPr>
      </p:pic>
      <p:sp>
        <p:nvSpPr>
          <p:cNvPr id="5" name="عنصر نائب للمحتوى 2"/>
          <p:cNvSpPr txBox="1">
            <a:spLocks/>
          </p:cNvSpPr>
          <p:nvPr/>
        </p:nvSpPr>
        <p:spPr>
          <a:xfrm>
            <a:off x="414366" y="2928934"/>
            <a:ext cx="8229600" cy="828667"/>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المعلومة </a:t>
            </a:r>
            <a:r>
              <a:rPr kumimoji="0" lang="en-US" sz="3200" b="1" i="0" u="none" strike="noStrike" kern="1200" cap="none" spc="0" normalizeH="0" baseline="0" noProof="0" dirty="0" smtClean="0">
                <a:ln>
                  <a:noFill/>
                </a:ln>
                <a:solidFill>
                  <a:schemeClr val="tx1"/>
                </a:solidFill>
                <a:effectLst/>
                <a:uLnTx/>
                <a:uFillTx/>
                <a:latin typeface="+mn-lt"/>
                <a:ea typeface="+mn-ea"/>
                <a:cs typeface="+mn-cs"/>
              </a:rPr>
              <a:t>Information</a:t>
            </a:r>
            <a:endParaRPr kumimoji="0" lang="ar-SA"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LY"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3"/>
          <a:srcRect/>
          <a:stretch>
            <a:fillRect/>
          </a:stretch>
        </p:blipFill>
        <p:spPr bwMode="auto">
          <a:xfrm>
            <a:off x="428596" y="3500438"/>
            <a:ext cx="7958155" cy="6286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357158" y="4786322"/>
            <a:ext cx="8072494" cy="1071570"/>
          </a:xfrm>
          <a:prstGeom prst="rect">
            <a:avLst/>
          </a:prstGeom>
          <a:noFill/>
          <a:ln w="9525">
            <a:noFill/>
            <a:miter lim="800000"/>
            <a:headEnd/>
            <a:tailEnd/>
          </a:ln>
          <a:effectLst/>
        </p:spPr>
      </p:pic>
      <p:sp>
        <p:nvSpPr>
          <p:cNvPr id="8" name="عنصر نائب للمحتوى 2"/>
          <p:cNvSpPr txBox="1">
            <a:spLocks/>
          </p:cNvSpPr>
          <p:nvPr/>
        </p:nvSpPr>
        <p:spPr>
          <a:xfrm>
            <a:off x="414366" y="4100531"/>
            <a:ext cx="8229600" cy="828667"/>
          </a:xfrm>
          <a:prstGeom prst="rect">
            <a:avLst/>
          </a:prstGeom>
        </p:spPr>
        <p:txBody>
          <a:bodyPr vert="horz" lIns="91440" tIns="45720" rIns="91440" bIns="45720" rtlCol="1">
            <a:normAutofit/>
          </a:bodyPr>
          <a:lstStyle/>
          <a:p>
            <a:pPr marL="342900" lvl="0" indent="-342900">
              <a:spcBef>
                <a:spcPct val="20000"/>
              </a:spcBef>
              <a:buFont typeface="Arial" pitchFamily="34" charset="0"/>
              <a:buChar char="•"/>
            </a:pPr>
            <a:r>
              <a:rPr kumimoji="0" lang="ar-SA" sz="3200" b="1" i="0" u="none" strike="noStrike" kern="1200" cap="none" spc="0" normalizeH="0" baseline="0" noProof="0" dirty="0" smtClean="0">
                <a:ln>
                  <a:noFill/>
                </a:ln>
                <a:solidFill>
                  <a:schemeClr val="tx1"/>
                </a:solidFill>
                <a:effectLst/>
                <a:uLnTx/>
                <a:uFillTx/>
                <a:latin typeface="+mn-lt"/>
                <a:ea typeface="+mn-ea"/>
                <a:cs typeface="+mn-cs"/>
              </a:rPr>
              <a:t>البيانات </a:t>
            </a:r>
            <a:r>
              <a:rPr lang="en-US" sz="3200" b="1" dirty="0" smtClean="0"/>
              <a:t>Data </a:t>
            </a:r>
            <a:endParaRPr kumimoji="0" lang="ar-SA"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ar-LY"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10" name="رابط مستقيم 9"/>
          <p:cNvCxnSpPr/>
          <p:nvPr/>
        </p:nvCxnSpPr>
        <p:spPr>
          <a:xfrm rot="10800000">
            <a:off x="1571604" y="1285860"/>
            <a:ext cx="614366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سعة قناة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Channel Capacity</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2428860" y="3429000"/>
            <a:ext cx="642942"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3" name="مستطيل 12"/>
          <p:cNvSpPr/>
          <p:nvPr/>
        </p:nvSpPr>
        <p:spPr>
          <a:xfrm>
            <a:off x="928662" y="5429264"/>
            <a:ext cx="571504" cy="36933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endParaRPr lang="ar-LY" dirty="0"/>
          </a:p>
        </p:txBody>
      </p:sp>
      <p:sp>
        <p:nvSpPr>
          <p:cNvPr id="17" name="مربع نص 16"/>
          <p:cNvSpPr txBox="1"/>
          <p:nvPr/>
        </p:nvSpPr>
        <p:spPr>
          <a:xfrm>
            <a:off x="3500430" y="3143248"/>
            <a:ext cx="3071834" cy="369332"/>
          </a:xfrm>
          <a:prstGeom prst="rect">
            <a:avLst/>
          </a:prstGeom>
          <a:solidFill>
            <a:schemeClr val="bg1"/>
          </a:solidFill>
        </p:spPr>
        <p:txBody>
          <a:bodyPr wrap="square" rtlCol="1">
            <a:spAutoFit/>
          </a:bodyPr>
          <a:lstStyle/>
          <a:p>
            <a:endParaRPr lang="ar-LY" dirty="0"/>
          </a:p>
        </p:txBody>
      </p:sp>
      <p:sp>
        <p:nvSpPr>
          <p:cNvPr id="18" name="مربع نص 17"/>
          <p:cNvSpPr txBox="1"/>
          <p:nvPr/>
        </p:nvSpPr>
        <p:spPr>
          <a:xfrm>
            <a:off x="2786050" y="6215082"/>
            <a:ext cx="3071834" cy="369332"/>
          </a:xfrm>
          <a:prstGeom prst="rect">
            <a:avLst/>
          </a:prstGeom>
          <a:solidFill>
            <a:schemeClr val="bg1"/>
          </a:solidFill>
        </p:spPr>
        <p:txBody>
          <a:bodyPr wrap="square" rtlCol="1">
            <a:spAutoFit/>
          </a:bodyPr>
          <a:lstStyle/>
          <a:p>
            <a:endParaRPr lang="ar-LY" dirty="0"/>
          </a:p>
        </p:txBody>
      </p:sp>
      <p:pic>
        <p:nvPicPr>
          <p:cNvPr id="16388" name="Picture 4"/>
          <p:cNvPicPr>
            <a:picLocks noChangeAspect="1" noChangeArrowheads="1"/>
          </p:cNvPicPr>
          <p:nvPr/>
        </p:nvPicPr>
        <p:blipFill>
          <a:blip r:embed="rId2"/>
          <a:srcRect/>
          <a:stretch>
            <a:fillRect/>
          </a:stretch>
        </p:blipFill>
        <p:spPr bwMode="auto">
          <a:xfrm>
            <a:off x="785786" y="2000240"/>
            <a:ext cx="7643866" cy="2357446"/>
          </a:xfrm>
          <a:prstGeom prst="rect">
            <a:avLst/>
          </a:prstGeom>
          <a:noFill/>
          <a:ln w="9525">
            <a:noFill/>
            <a:miter lim="800000"/>
            <a:headEnd/>
            <a:tailEnd/>
          </a:ln>
          <a:effectLst/>
        </p:spPr>
      </p:pic>
      <p:sp>
        <p:nvSpPr>
          <p:cNvPr id="19" name="مربع نص 18"/>
          <p:cNvSpPr txBox="1"/>
          <p:nvPr/>
        </p:nvSpPr>
        <p:spPr>
          <a:xfrm>
            <a:off x="2786050" y="3857628"/>
            <a:ext cx="2928958" cy="646331"/>
          </a:xfrm>
          <a:prstGeom prst="rect">
            <a:avLst/>
          </a:prstGeom>
          <a:solidFill>
            <a:schemeClr val="bg1"/>
          </a:solidFill>
        </p:spPr>
        <p:txBody>
          <a:bodyPr wrap="square" rtlCol="1">
            <a:spAutoFit/>
          </a:bodyPr>
          <a:lstStyle/>
          <a:p>
            <a:endParaRPr lang="en-US" dirty="0" smtClean="0"/>
          </a:p>
          <a:p>
            <a:endParaRPr lang="ar-LY"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سعة قناة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Channel Capacity</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2428860" y="3429000"/>
            <a:ext cx="642942"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3" name="مستطيل 12"/>
          <p:cNvSpPr/>
          <p:nvPr/>
        </p:nvSpPr>
        <p:spPr>
          <a:xfrm>
            <a:off x="928662" y="5429264"/>
            <a:ext cx="571504" cy="36933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endParaRPr lang="ar-LY" dirty="0"/>
          </a:p>
        </p:txBody>
      </p:sp>
      <p:sp>
        <p:nvSpPr>
          <p:cNvPr id="17" name="مربع نص 16"/>
          <p:cNvSpPr txBox="1"/>
          <p:nvPr/>
        </p:nvSpPr>
        <p:spPr>
          <a:xfrm>
            <a:off x="3500430" y="3143248"/>
            <a:ext cx="3071834" cy="369332"/>
          </a:xfrm>
          <a:prstGeom prst="rect">
            <a:avLst/>
          </a:prstGeom>
          <a:solidFill>
            <a:schemeClr val="bg1"/>
          </a:solidFill>
        </p:spPr>
        <p:txBody>
          <a:bodyPr wrap="square" rtlCol="1">
            <a:spAutoFit/>
          </a:bodyPr>
          <a:lstStyle/>
          <a:p>
            <a:endParaRPr lang="ar-LY" dirty="0"/>
          </a:p>
        </p:txBody>
      </p:sp>
      <p:sp>
        <p:nvSpPr>
          <p:cNvPr id="18" name="مربع نص 17"/>
          <p:cNvSpPr txBox="1"/>
          <p:nvPr/>
        </p:nvSpPr>
        <p:spPr>
          <a:xfrm>
            <a:off x="2786050" y="6215082"/>
            <a:ext cx="3071834" cy="369332"/>
          </a:xfrm>
          <a:prstGeom prst="rect">
            <a:avLst/>
          </a:prstGeom>
          <a:solidFill>
            <a:schemeClr val="bg1"/>
          </a:solidFill>
        </p:spPr>
        <p:txBody>
          <a:bodyPr wrap="square" rtlCol="1">
            <a:spAutoFit/>
          </a:bodyPr>
          <a:lstStyle/>
          <a:p>
            <a:endParaRPr lang="ar-LY" dirty="0"/>
          </a:p>
        </p:txBody>
      </p:sp>
      <p:sp>
        <p:nvSpPr>
          <p:cNvPr id="19" name="مربع نص 18"/>
          <p:cNvSpPr txBox="1"/>
          <p:nvPr/>
        </p:nvSpPr>
        <p:spPr>
          <a:xfrm>
            <a:off x="2786050" y="3857628"/>
            <a:ext cx="2928958" cy="646331"/>
          </a:xfrm>
          <a:prstGeom prst="rect">
            <a:avLst/>
          </a:prstGeom>
          <a:solidFill>
            <a:schemeClr val="bg1"/>
          </a:solidFill>
        </p:spPr>
        <p:txBody>
          <a:bodyPr wrap="square" rtlCol="1">
            <a:spAutoFit/>
          </a:bodyPr>
          <a:lstStyle/>
          <a:p>
            <a:endParaRPr lang="en-US" dirty="0" smtClean="0"/>
          </a:p>
          <a:p>
            <a:endParaRPr lang="ar-LY" dirty="0"/>
          </a:p>
        </p:txBody>
      </p:sp>
      <p:sp>
        <p:nvSpPr>
          <p:cNvPr id="11" name="مستطيل 10"/>
          <p:cNvSpPr/>
          <p:nvPr/>
        </p:nvSpPr>
        <p:spPr>
          <a:xfrm>
            <a:off x="5143504" y="1785926"/>
            <a:ext cx="348209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r>
              <a:rPr lang="ar-SA" dirty="0" smtClean="0"/>
              <a:t>لدراسة سعة القناة نجدها تعتمد علي</a:t>
            </a:r>
            <a:endParaRPr lang="ar-LY" dirty="0"/>
          </a:p>
        </p:txBody>
      </p:sp>
      <p:pic>
        <p:nvPicPr>
          <p:cNvPr id="12" name="Picture 2"/>
          <p:cNvPicPr>
            <a:picLocks noChangeAspect="1" noChangeArrowheads="1"/>
          </p:cNvPicPr>
          <p:nvPr/>
        </p:nvPicPr>
        <p:blipFill>
          <a:blip r:embed="rId2"/>
          <a:srcRect/>
          <a:stretch>
            <a:fillRect/>
          </a:stretch>
        </p:blipFill>
        <p:spPr bwMode="auto">
          <a:xfrm>
            <a:off x="857224" y="2357430"/>
            <a:ext cx="8019779" cy="2209805"/>
          </a:xfrm>
          <a:prstGeom prst="rect">
            <a:avLst/>
          </a:prstGeom>
          <a:noFill/>
          <a:ln w="9525">
            <a:noFill/>
            <a:miter lim="800000"/>
            <a:headEnd/>
            <a:tailEnd/>
          </a:ln>
          <a:effectLst/>
        </p:spPr>
      </p:pic>
      <p:pic>
        <p:nvPicPr>
          <p:cNvPr id="16" name="Picture 3"/>
          <p:cNvPicPr>
            <a:picLocks noChangeAspect="1" noChangeArrowheads="1"/>
          </p:cNvPicPr>
          <p:nvPr/>
        </p:nvPicPr>
        <p:blipFill>
          <a:blip r:embed="rId3"/>
          <a:srcRect/>
          <a:stretch>
            <a:fillRect/>
          </a:stretch>
        </p:blipFill>
        <p:spPr bwMode="auto">
          <a:xfrm>
            <a:off x="1000100" y="4857760"/>
            <a:ext cx="7572396" cy="1458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سعة قناة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Channel Capacity</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2428860" y="3429000"/>
            <a:ext cx="642942"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3" name="مستطيل 12"/>
          <p:cNvSpPr/>
          <p:nvPr/>
        </p:nvSpPr>
        <p:spPr>
          <a:xfrm>
            <a:off x="928662" y="5429264"/>
            <a:ext cx="571504" cy="36933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endParaRPr lang="ar-LY" dirty="0"/>
          </a:p>
        </p:txBody>
      </p:sp>
      <p:sp>
        <p:nvSpPr>
          <p:cNvPr id="17" name="مربع نص 16"/>
          <p:cNvSpPr txBox="1"/>
          <p:nvPr/>
        </p:nvSpPr>
        <p:spPr>
          <a:xfrm>
            <a:off x="3500430" y="3143248"/>
            <a:ext cx="3071834" cy="369332"/>
          </a:xfrm>
          <a:prstGeom prst="rect">
            <a:avLst/>
          </a:prstGeom>
          <a:solidFill>
            <a:schemeClr val="bg1"/>
          </a:solidFill>
        </p:spPr>
        <p:txBody>
          <a:bodyPr wrap="square" rtlCol="1">
            <a:spAutoFit/>
          </a:bodyPr>
          <a:lstStyle/>
          <a:p>
            <a:endParaRPr lang="ar-LY" dirty="0"/>
          </a:p>
        </p:txBody>
      </p:sp>
      <p:sp>
        <p:nvSpPr>
          <p:cNvPr id="18" name="مربع نص 17"/>
          <p:cNvSpPr txBox="1"/>
          <p:nvPr/>
        </p:nvSpPr>
        <p:spPr>
          <a:xfrm>
            <a:off x="2786050" y="6215082"/>
            <a:ext cx="3071834" cy="369332"/>
          </a:xfrm>
          <a:prstGeom prst="rect">
            <a:avLst/>
          </a:prstGeom>
          <a:solidFill>
            <a:schemeClr val="bg1"/>
          </a:solidFill>
        </p:spPr>
        <p:txBody>
          <a:bodyPr wrap="square" rtlCol="1">
            <a:spAutoFit/>
          </a:bodyPr>
          <a:lstStyle/>
          <a:p>
            <a:endParaRPr lang="ar-LY" dirty="0"/>
          </a:p>
        </p:txBody>
      </p:sp>
      <p:sp>
        <p:nvSpPr>
          <p:cNvPr id="19" name="مربع نص 18"/>
          <p:cNvSpPr txBox="1"/>
          <p:nvPr/>
        </p:nvSpPr>
        <p:spPr>
          <a:xfrm>
            <a:off x="642910" y="2714620"/>
            <a:ext cx="2928958" cy="646331"/>
          </a:xfrm>
          <a:prstGeom prst="rect">
            <a:avLst/>
          </a:prstGeom>
          <a:solidFill>
            <a:schemeClr val="bg1"/>
          </a:solidFill>
        </p:spPr>
        <p:txBody>
          <a:bodyPr wrap="square" rtlCol="1">
            <a:spAutoFit/>
          </a:bodyPr>
          <a:lstStyle/>
          <a:p>
            <a:endParaRPr lang="en-US" dirty="0" smtClean="0"/>
          </a:p>
          <a:p>
            <a:endParaRPr lang="ar-LY" dirty="0"/>
          </a:p>
        </p:txBody>
      </p:sp>
      <p:sp>
        <p:nvSpPr>
          <p:cNvPr id="11" name="مستطيل 10"/>
          <p:cNvSpPr/>
          <p:nvPr/>
        </p:nvSpPr>
        <p:spPr>
          <a:xfrm>
            <a:off x="5143504" y="1785926"/>
            <a:ext cx="348209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r>
              <a:rPr lang="ar-SA" dirty="0" smtClean="0"/>
              <a:t>لدراسة سعة القناة نجدها تعتمد علي</a:t>
            </a:r>
            <a:endParaRPr lang="ar-LY" dirty="0"/>
          </a:p>
        </p:txBody>
      </p:sp>
      <p:pic>
        <p:nvPicPr>
          <p:cNvPr id="18434" name="Picture 2"/>
          <p:cNvPicPr>
            <a:picLocks noChangeAspect="1" noChangeArrowheads="1"/>
          </p:cNvPicPr>
          <p:nvPr/>
        </p:nvPicPr>
        <p:blipFill>
          <a:blip r:embed="rId2"/>
          <a:srcRect/>
          <a:stretch>
            <a:fillRect/>
          </a:stretch>
        </p:blipFill>
        <p:spPr bwMode="auto">
          <a:xfrm>
            <a:off x="1528747" y="2428868"/>
            <a:ext cx="7043781" cy="121444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سعة قناة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Channel Capacity</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2428860" y="3429000"/>
            <a:ext cx="642942"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3" name="مستطيل 12"/>
          <p:cNvSpPr/>
          <p:nvPr/>
        </p:nvSpPr>
        <p:spPr>
          <a:xfrm>
            <a:off x="928662" y="5429264"/>
            <a:ext cx="571504" cy="36933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endParaRPr lang="ar-LY" dirty="0"/>
          </a:p>
        </p:txBody>
      </p:sp>
      <p:sp>
        <p:nvSpPr>
          <p:cNvPr id="17" name="مربع نص 16"/>
          <p:cNvSpPr txBox="1"/>
          <p:nvPr/>
        </p:nvSpPr>
        <p:spPr>
          <a:xfrm>
            <a:off x="3500430" y="3143248"/>
            <a:ext cx="3071834" cy="369332"/>
          </a:xfrm>
          <a:prstGeom prst="rect">
            <a:avLst/>
          </a:prstGeom>
          <a:solidFill>
            <a:schemeClr val="bg1"/>
          </a:solidFill>
        </p:spPr>
        <p:txBody>
          <a:bodyPr wrap="square" rtlCol="1">
            <a:spAutoFit/>
          </a:bodyPr>
          <a:lstStyle/>
          <a:p>
            <a:endParaRPr lang="ar-LY" dirty="0"/>
          </a:p>
        </p:txBody>
      </p:sp>
      <p:sp>
        <p:nvSpPr>
          <p:cNvPr id="18" name="مربع نص 17"/>
          <p:cNvSpPr txBox="1"/>
          <p:nvPr/>
        </p:nvSpPr>
        <p:spPr>
          <a:xfrm>
            <a:off x="2786050" y="6215082"/>
            <a:ext cx="3071834" cy="369332"/>
          </a:xfrm>
          <a:prstGeom prst="rect">
            <a:avLst/>
          </a:prstGeom>
          <a:solidFill>
            <a:schemeClr val="bg1"/>
          </a:solidFill>
        </p:spPr>
        <p:txBody>
          <a:bodyPr wrap="square" rtlCol="1">
            <a:spAutoFit/>
          </a:bodyPr>
          <a:lstStyle/>
          <a:p>
            <a:endParaRPr lang="ar-LY" dirty="0"/>
          </a:p>
        </p:txBody>
      </p:sp>
      <p:sp>
        <p:nvSpPr>
          <p:cNvPr id="19" name="مربع نص 18"/>
          <p:cNvSpPr txBox="1"/>
          <p:nvPr/>
        </p:nvSpPr>
        <p:spPr>
          <a:xfrm>
            <a:off x="642910" y="2714620"/>
            <a:ext cx="2928958" cy="646331"/>
          </a:xfrm>
          <a:prstGeom prst="rect">
            <a:avLst/>
          </a:prstGeom>
          <a:solidFill>
            <a:schemeClr val="bg1"/>
          </a:solidFill>
        </p:spPr>
        <p:txBody>
          <a:bodyPr wrap="square" rtlCol="1">
            <a:spAutoFit/>
          </a:bodyPr>
          <a:lstStyle/>
          <a:p>
            <a:endParaRPr lang="en-US" dirty="0" smtClean="0"/>
          </a:p>
          <a:p>
            <a:endParaRPr lang="ar-LY" dirty="0"/>
          </a:p>
        </p:txBody>
      </p:sp>
      <p:sp>
        <p:nvSpPr>
          <p:cNvPr id="11" name="مستطيل 10"/>
          <p:cNvSpPr/>
          <p:nvPr/>
        </p:nvSpPr>
        <p:spPr>
          <a:xfrm>
            <a:off x="5143504" y="1785926"/>
            <a:ext cx="348209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r>
              <a:rPr lang="ar-SA" dirty="0" smtClean="0"/>
              <a:t>لدراسة سعة القناة نجدها تعتمد علي</a:t>
            </a:r>
            <a:endParaRPr lang="ar-LY" dirty="0"/>
          </a:p>
        </p:txBody>
      </p:sp>
      <p:pic>
        <p:nvPicPr>
          <p:cNvPr id="12" name="Picture 2"/>
          <p:cNvPicPr>
            <a:picLocks noGrp="1" noChangeAspect="1" noChangeArrowheads="1"/>
          </p:cNvPicPr>
          <p:nvPr>
            <p:ph idx="1"/>
          </p:nvPr>
        </p:nvPicPr>
        <p:blipFill>
          <a:blip r:embed="rId2"/>
          <a:srcRect/>
          <a:stretch>
            <a:fillRect/>
          </a:stretch>
        </p:blipFill>
        <p:spPr bwMode="auto">
          <a:xfrm>
            <a:off x="1214414" y="2500306"/>
            <a:ext cx="7428817" cy="40588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fontScale="90000"/>
          </a:bodyPr>
          <a:lstStyle/>
          <a:p>
            <a:r>
              <a:rPr lang="ar-SA" sz="3600" b="1" dirty="0" smtClean="0">
                <a:effectLst>
                  <a:outerShdw blurRad="38100" dist="38100" dir="2700000" algn="tl">
                    <a:srgbClr val="000000">
                      <a:alpha val="43137"/>
                    </a:srgbClr>
                  </a:outerShdw>
                </a:effectLst>
              </a:rPr>
              <a:t>سعة قناة التراسل</a:t>
            </a:r>
            <a:br>
              <a:rPr lang="ar-SA" sz="3600" b="1"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Channel Capacity</a:t>
            </a:r>
          </a:p>
        </p:txBody>
      </p:sp>
      <p:cxnSp>
        <p:nvCxnSpPr>
          <p:cNvPr id="15" name="رابط مستقيم 14"/>
          <p:cNvCxnSpPr/>
          <p:nvPr/>
        </p:nvCxnSpPr>
        <p:spPr>
          <a:xfrm rot="10800000">
            <a:off x="1571604" y="1427147"/>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 name="مربع نص 21"/>
          <p:cNvSpPr txBox="1"/>
          <p:nvPr/>
        </p:nvSpPr>
        <p:spPr>
          <a:xfrm>
            <a:off x="2428860" y="3429000"/>
            <a:ext cx="642942" cy="369332"/>
          </a:xfrm>
          <a:prstGeom prst="rect">
            <a:avLst/>
          </a:prstGeom>
          <a:solidFill>
            <a:schemeClr val="bg1"/>
          </a:solidFill>
        </p:spPr>
        <p:txBody>
          <a:bodyPr wrap="square" rtlCol="1">
            <a:spAutoFit/>
          </a:bodyPr>
          <a:lstStyle/>
          <a:p>
            <a:endParaRPr lang="ar-LY" dirty="0"/>
          </a:p>
        </p:txBody>
      </p:sp>
      <p:sp>
        <p:nvSpPr>
          <p:cNvPr id="24" name="مربع نص 23"/>
          <p:cNvSpPr txBox="1"/>
          <p:nvPr/>
        </p:nvSpPr>
        <p:spPr>
          <a:xfrm>
            <a:off x="1495402" y="6060064"/>
            <a:ext cx="3286148" cy="369332"/>
          </a:xfrm>
          <a:prstGeom prst="rect">
            <a:avLst/>
          </a:prstGeom>
          <a:solidFill>
            <a:schemeClr val="bg1"/>
          </a:solidFill>
        </p:spPr>
        <p:txBody>
          <a:bodyPr wrap="square" rtlCol="1">
            <a:spAutoFit/>
          </a:bodyPr>
          <a:lstStyle/>
          <a:p>
            <a:endParaRPr lang="ar-LY" dirty="0"/>
          </a:p>
        </p:txBody>
      </p:sp>
      <p:sp>
        <p:nvSpPr>
          <p:cNvPr id="13" name="مستطيل 12"/>
          <p:cNvSpPr/>
          <p:nvPr/>
        </p:nvSpPr>
        <p:spPr>
          <a:xfrm>
            <a:off x="928662" y="5429264"/>
            <a:ext cx="571504" cy="369332"/>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endParaRPr lang="ar-LY" dirty="0"/>
          </a:p>
        </p:txBody>
      </p:sp>
      <p:sp>
        <p:nvSpPr>
          <p:cNvPr id="17" name="مربع نص 16"/>
          <p:cNvSpPr txBox="1"/>
          <p:nvPr/>
        </p:nvSpPr>
        <p:spPr>
          <a:xfrm>
            <a:off x="3500430" y="3143248"/>
            <a:ext cx="3071834" cy="369332"/>
          </a:xfrm>
          <a:prstGeom prst="rect">
            <a:avLst/>
          </a:prstGeom>
          <a:solidFill>
            <a:schemeClr val="bg1"/>
          </a:solidFill>
        </p:spPr>
        <p:txBody>
          <a:bodyPr wrap="square" rtlCol="1">
            <a:spAutoFit/>
          </a:bodyPr>
          <a:lstStyle/>
          <a:p>
            <a:endParaRPr lang="ar-LY" dirty="0"/>
          </a:p>
        </p:txBody>
      </p:sp>
      <p:sp>
        <p:nvSpPr>
          <p:cNvPr id="18" name="مربع نص 17"/>
          <p:cNvSpPr txBox="1"/>
          <p:nvPr/>
        </p:nvSpPr>
        <p:spPr>
          <a:xfrm>
            <a:off x="2786050" y="6215082"/>
            <a:ext cx="3071834" cy="369332"/>
          </a:xfrm>
          <a:prstGeom prst="rect">
            <a:avLst/>
          </a:prstGeom>
          <a:solidFill>
            <a:schemeClr val="bg1"/>
          </a:solidFill>
        </p:spPr>
        <p:txBody>
          <a:bodyPr wrap="square" rtlCol="1">
            <a:spAutoFit/>
          </a:bodyPr>
          <a:lstStyle/>
          <a:p>
            <a:endParaRPr lang="ar-LY" dirty="0"/>
          </a:p>
        </p:txBody>
      </p:sp>
      <p:sp>
        <p:nvSpPr>
          <p:cNvPr id="19" name="مربع نص 18"/>
          <p:cNvSpPr txBox="1"/>
          <p:nvPr/>
        </p:nvSpPr>
        <p:spPr>
          <a:xfrm>
            <a:off x="642910" y="2714620"/>
            <a:ext cx="2928958" cy="646331"/>
          </a:xfrm>
          <a:prstGeom prst="rect">
            <a:avLst/>
          </a:prstGeom>
          <a:solidFill>
            <a:schemeClr val="bg1"/>
          </a:solidFill>
        </p:spPr>
        <p:txBody>
          <a:bodyPr wrap="square" rtlCol="1">
            <a:spAutoFit/>
          </a:bodyPr>
          <a:lstStyle/>
          <a:p>
            <a:endParaRPr lang="en-US" dirty="0" smtClean="0"/>
          </a:p>
          <a:p>
            <a:endParaRPr lang="ar-LY" dirty="0"/>
          </a:p>
        </p:txBody>
      </p:sp>
      <p:sp>
        <p:nvSpPr>
          <p:cNvPr id="11" name="مستطيل 10"/>
          <p:cNvSpPr/>
          <p:nvPr/>
        </p:nvSpPr>
        <p:spPr>
          <a:xfrm>
            <a:off x="5143504" y="1785926"/>
            <a:ext cx="3482090"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r>
              <a:rPr lang="ar-SA" dirty="0" smtClean="0"/>
              <a:t>مثال</a:t>
            </a:r>
            <a:endParaRPr lang="ar-LY" dirty="0"/>
          </a:p>
        </p:txBody>
      </p:sp>
      <p:pic>
        <p:nvPicPr>
          <p:cNvPr id="20482" name="Picture 2"/>
          <p:cNvPicPr>
            <a:picLocks noChangeAspect="1" noChangeArrowheads="1"/>
          </p:cNvPicPr>
          <p:nvPr/>
        </p:nvPicPr>
        <p:blipFill>
          <a:blip r:embed="rId2"/>
          <a:srcRect/>
          <a:stretch>
            <a:fillRect/>
          </a:stretch>
        </p:blipFill>
        <p:spPr bwMode="auto">
          <a:xfrm>
            <a:off x="714348" y="2285992"/>
            <a:ext cx="7929617" cy="435771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a:bodyPr>
          <a:lstStyle/>
          <a:p>
            <a:r>
              <a:rPr lang="ar-SA" sz="3600" b="1" dirty="0" smtClean="0">
                <a:effectLst>
                  <a:outerShdw blurRad="38100" dist="38100" dir="2700000" algn="tl">
                    <a:srgbClr val="000000">
                      <a:alpha val="43137"/>
                    </a:srgbClr>
                  </a:outerShdw>
                </a:effectLst>
              </a:rPr>
              <a:t>نقل البيانات </a:t>
            </a:r>
            <a:r>
              <a:rPr lang="en-US" sz="3600" b="1" dirty="0" smtClean="0">
                <a:effectLst>
                  <a:outerShdw blurRad="38100" dist="38100" dir="2700000" algn="tl">
                    <a:srgbClr val="000000">
                      <a:alpha val="43137"/>
                    </a:srgbClr>
                  </a:outerShdw>
                </a:effectLst>
              </a:rPr>
              <a:t>data transmission</a:t>
            </a:r>
            <a:endParaRPr lang="ar-LY" sz="3600" b="1" dirty="0">
              <a:effectLst>
                <a:outerShdw blurRad="38100" dist="38100" dir="2700000" algn="tl">
                  <a:srgbClr val="000000">
                    <a:alpha val="43137"/>
                  </a:srgbClr>
                </a:outerShdw>
              </a:effectLst>
            </a:endParaRPr>
          </a:p>
        </p:txBody>
      </p:sp>
      <p:cxnSp>
        <p:nvCxnSpPr>
          <p:cNvPr id="15" name="رابط مستقيم 14"/>
          <p:cNvCxnSpPr/>
          <p:nvPr/>
        </p:nvCxnSpPr>
        <p:spPr>
          <a:xfrm rot="10800000">
            <a:off x="1571604" y="1285860"/>
            <a:ext cx="6143668"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D:\الموقع\img\simplexhalfduplexfullduplex.JPG"/>
          <p:cNvPicPr>
            <a:picLocks noChangeAspect="1" noChangeArrowheads="1"/>
          </p:cNvPicPr>
          <p:nvPr/>
        </p:nvPicPr>
        <p:blipFill>
          <a:blip r:embed="rId2"/>
          <a:srcRect/>
          <a:stretch>
            <a:fillRect/>
          </a:stretch>
        </p:blipFill>
        <p:spPr bwMode="auto">
          <a:xfrm>
            <a:off x="285719" y="1500174"/>
            <a:ext cx="3500463" cy="2643206"/>
          </a:xfrm>
          <a:prstGeom prst="rect">
            <a:avLst/>
          </a:prstGeom>
          <a:noFill/>
        </p:spPr>
      </p:pic>
      <p:sp>
        <p:nvSpPr>
          <p:cNvPr id="9" name="عنصر نائب للمحتوى 2"/>
          <p:cNvSpPr txBox="1">
            <a:spLocks/>
          </p:cNvSpPr>
          <p:nvPr/>
        </p:nvSpPr>
        <p:spPr>
          <a:xfrm>
            <a:off x="1357290" y="2428868"/>
            <a:ext cx="7500990" cy="3000396"/>
          </a:xfrm>
          <a:prstGeom prst="rect">
            <a:avLst/>
          </a:prstGeom>
        </p:spPr>
        <p:txBody>
          <a:bodyPr vert="horz" lIns="91440" tIns="45720" rIns="91440" bIns="45720" rtlCol="1">
            <a:normAutofit fontScale="92500" lnSpcReduction="10000"/>
          </a:bodyPr>
          <a:lstStyle/>
          <a:p>
            <a:pPr marL="514350" marR="0" lvl="0" indent="-514350" algn="r" defTabSz="914400" rtl="1" eaLnBrk="1" fontAlgn="auto" latinLnBrk="0" hangingPunct="1">
              <a:lnSpc>
                <a:spcPct val="100000"/>
              </a:lnSpc>
              <a:spcBef>
                <a:spcPct val="20000"/>
              </a:spcBef>
              <a:spcAft>
                <a:spcPts val="0"/>
              </a:spcAft>
              <a:buClrTx/>
              <a:buSzTx/>
              <a:buFont typeface="+mj-lt"/>
              <a:buAutoNum type="arabicPeriod"/>
              <a:tabLst/>
              <a:defRPr/>
            </a:pPr>
            <a:r>
              <a:rPr kumimoji="0" lang="ar-SA" sz="3300" b="1" i="0" u="none" strike="noStrike" kern="1200" cap="none" spc="0" normalizeH="0" baseline="0" noProof="0" dirty="0" smtClean="0">
                <a:ln>
                  <a:noFill/>
                </a:ln>
                <a:solidFill>
                  <a:schemeClr val="tx1"/>
                </a:solidFill>
                <a:effectLst/>
                <a:uLnTx/>
                <a:uFillTx/>
                <a:latin typeface="+mn-lt"/>
                <a:ea typeface="+mn-ea"/>
                <a:cs typeface="+mn-cs"/>
              </a:rPr>
              <a:t>بشكل بسيط </a:t>
            </a:r>
            <a:r>
              <a:rPr kumimoji="0" lang="en-US" sz="3300" b="1" i="0" u="none" strike="noStrike" kern="1200" cap="none" spc="0" normalizeH="0" baseline="0" noProof="0" dirty="0" smtClean="0">
                <a:ln>
                  <a:noFill/>
                </a:ln>
                <a:solidFill>
                  <a:schemeClr val="tx1"/>
                </a:solidFill>
                <a:effectLst/>
                <a:uLnTx/>
                <a:uFillTx/>
                <a:latin typeface="+mn-lt"/>
                <a:ea typeface="+mn-ea"/>
                <a:cs typeface="+mn-cs"/>
              </a:rPr>
              <a:t>Simplex</a:t>
            </a:r>
          </a:p>
          <a:p>
            <a:pPr marL="971550" lvl="1" indent="-514350">
              <a:spcBef>
                <a:spcPct val="20000"/>
              </a:spcBef>
              <a:buFont typeface="Arial" pitchFamily="34" charset="0"/>
              <a:buChar char="•"/>
            </a:pPr>
            <a:r>
              <a:rPr lang="en-US" sz="2200" b="1" dirty="0" smtClean="0"/>
              <a:t>Computer to printer</a:t>
            </a:r>
          </a:p>
          <a:p>
            <a:pPr marL="971550" lvl="1" indent="-514350">
              <a:spcBef>
                <a:spcPct val="20000"/>
              </a:spcBef>
              <a:buFont typeface="Arial" pitchFamily="34" charset="0"/>
              <a:buChar cha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Scanner to computer</a:t>
            </a: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514350" indent="-514350">
              <a:spcBef>
                <a:spcPct val="20000"/>
              </a:spcBef>
              <a:buFont typeface="+mj-lt"/>
              <a:buAutoNum type="arabicPeriod"/>
            </a:pPr>
            <a:r>
              <a:rPr lang="ar-SA" sz="3400" b="1" dirty="0" smtClean="0"/>
              <a:t>بشكل نصف مزدوجة </a:t>
            </a:r>
            <a:r>
              <a:rPr lang="en-US" sz="3400" b="1" dirty="0" smtClean="0"/>
              <a:t>Half duplex  </a:t>
            </a:r>
          </a:p>
          <a:p>
            <a:pPr marL="971550" lvl="1" indent="-514350">
              <a:spcBef>
                <a:spcPct val="20000"/>
              </a:spcBef>
              <a:buFont typeface="Arial" pitchFamily="34" charset="0"/>
              <a:buChar char="•"/>
            </a:pPr>
            <a:r>
              <a:rPr lang="ar-SA" sz="2200" b="1" dirty="0" smtClean="0"/>
              <a:t>استخدام </a:t>
            </a:r>
            <a:r>
              <a:rPr lang="ar-SA" sz="2200" b="1" dirty="0" smtClean="0"/>
              <a:t>الجهاز اللاسلكي</a:t>
            </a:r>
          </a:p>
          <a:p>
            <a:pPr marL="514350" indent="-514350">
              <a:spcBef>
                <a:spcPct val="20000"/>
              </a:spcBef>
              <a:buFont typeface="+mj-lt"/>
              <a:buAutoNum type="arabicPeriod"/>
            </a:pPr>
            <a:r>
              <a:rPr lang="ar-SA" sz="3200" b="1" dirty="0" smtClean="0"/>
              <a:t>بشكل مزدوجة ازدواج كامل </a:t>
            </a:r>
            <a:r>
              <a:rPr lang="en-US" sz="3200" b="1" dirty="0" smtClean="0"/>
              <a:t>Full duplex  </a:t>
            </a:r>
          </a:p>
          <a:p>
            <a:pPr marL="971550" lvl="1" indent="-514350">
              <a:spcBef>
                <a:spcPct val="20000"/>
              </a:spcBef>
              <a:buFont typeface="Arial" pitchFamily="34" charset="0"/>
              <a:buChar char="•"/>
            </a:pPr>
            <a:r>
              <a:rPr lang="ar-SA" sz="2200" b="1" dirty="0" smtClean="0"/>
              <a:t>الحوار في الانترنت </a:t>
            </a:r>
            <a:r>
              <a:rPr lang="en-US" sz="2200" b="1" dirty="0" smtClean="0"/>
              <a:t>chatting</a:t>
            </a:r>
            <a:endParaRPr lang="en-US" sz="3200" b="1" dirty="0" smtClean="0"/>
          </a:p>
        </p:txBody>
      </p:sp>
      <p:sp>
        <p:nvSpPr>
          <p:cNvPr id="3" name="عنصر نائب للمحتوى 2"/>
          <p:cNvSpPr>
            <a:spLocks noGrp="1"/>
          </p:cNvSpPr>
          <p:nvPr>
            <p:ph idx="1"/>
          </p:nvPr>
        </p:nvSpPr>
        <p:spPr>
          <a:xfrm>
            <a:off x="771556" y="1600201"/>
            <a:ext cx="8229600" cy="828667"/>
          </a:xfrm>
        </p:spPr>
        <p:txBody>
          <a:bodyPr/>
          <a:lstStyle/>
          <a:p>
            <a:r>
              <a:rPr lang="ar-SA" b="1" dirty="0" smtClean="0"/>
              <a:t>أنماط (طرق) نقل البيانات </a:t>
            </a:r>
            <a:r>
              <a:rPr lang="ar-SA" b="1" dirty="0" smtClean="0"/>
              <a:t>عبر الشبكة</a:t>
            </a:r>
            <a:endParaRPr lang="ar-SA" b="1" dirty="0" smtClean="0"/>
          </a:p>
          <a:p>
            <a:endParaRPr lang="ar-LY"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1"/>
            <a:ext cx="8229600" cy="828667"/>
          </a:xfrm>
        </p:spPr>
        <p:txBody>
          <a:bodyPr/>
          <a:lstStyle/>
          <a:p>
            <a:r>
              <a:rPr lang="ar-SA" b="1" dirty="0" smtClean="0"/>
              <a:t>الإشارات </a:t>
            </a:r>
            <a:r>
              <a:rPr lang="en-US" b="1" dirty="0" smtClean="0"/>
              <a:t>Signals</a:t>
            </a:r>
            <a:endParaRPr lang="ar-SA" b="1" dirty="0" smtClean="0"/>
          </a:p>
          <a:p>
            <a:endParaRPr lang="ar-LY" dirty="0"/>
          </a:p>
        </p:txBody>
      </p:sp>
      <p:pic>
        <p:nvPicPr>
          <p:cNvPr id="2050" name="Picture 2"/>
          <p:cNvPicPr>
            <a:picLocks noChangeAspect="1" noChangeArrowheads="1"/>
          </p:cNvPicPr>
          <p:nvPr/>
        </p:nvPicPr>
        <p:blipFill>
          <a:blip r:embed="rId2"/>
          <a:srcRect/>
          <a:stretch>
            <a:fillRect/>
          </a:stretch>
        </p:blipFill>
        <p:spPr bwMode="auto">
          <a:xfrm>
            <a:off x="642910" y="2285992"/>
            <a:ext cx="7715304" cy="82115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1142976" y="3571876"/>
            <a:ext cx="7539000" cy="8741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2" name="Picture 4"/>
          <p:cNvPicPr>
            <a:picLocks noChangeAspect="1" noChangeArrowheads="1"/>
          </p:cNvPicPr>
          <p:nvPr/>
        </p:nvPicPr>
        <p:blipFill>
          <a:blip r:embed="rId4"/>
          <a:srcRect/>
          <a:stretch>
            <a:fillRect/>
          </a:stretch>
        </p:blipFill>
        <p:spPr bwMode="auto">
          <a:xfrm>
            <a:off x="3571868" y="4786322"/>
            <a:ext cx="5000660" cy="914099"/>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642910" y="5643578"/>
            <a:ext cx="7829594" cy="711233"/>
          </a:xfrm>
          <a:prstGeom prst="rect">
            <a:avLst/>
          </a:prstGeom>
          <a:noFill/>
          <a:ln w="9525">
            <a:noFill/>
            <a:miter lim="800000"/>
            <a:headEnd/>
            <a:tailEnd/>
          </a:ln>
          <a:effectLst/>
        </p:spPr>
      </p:pic>
      <p:sp>
        <p:nvSpPr>
          <p:cNvPr id="14" name="عنوان 1"/>
          <p:cNvSpPr>
            <a:spLocks noGrp="1"/>
          </p:cNvSpPr>
          <p:nvPr>
            <p:ph type="title"/>
          </p:nvPr>
        </p:nvSpPr>
        <p:spPr>
          <a:xfrm>
            <a:off x="457200" y="274638"/>
            <a:ext cx="8229600" cy="1143000"/>
          </a:xfrm>
        </p:spPr>
        <p:txBody>
          <a:bodyPr>
            <a:normAutofit/>
          </a:bodyPr>
          <a:lstStyle/>
          <a:p>
            <a:r>
              <a:rPr lang="ar-SA" sz="3600" b="1" dirty="0" smtClean="0">
                <a:effectLst>
                  <a:outerShdw blurRad="38100" dist="38100" dir="2700000" algn="tl">
                    <a:srgbClr val="000000">
                      <a:alpha val="43137"/>
                    </a:srgbClr>
                  </a:outerShdw>
                </a:effectLst>
              </a:rPr>
              <a:t>نقل البيانات </a:t>
            </a:r>
            <a:r>
              <a:rPr lang="en-US" sz="3600" b="1" dirty="0" smtClean="0">
                <a:effectLst>
                  <a:outerShdw blurRad="38100" dist="38100" dir="2700000" algn="tl">
                    <a:srgbClr val="000000">
                      <a:alpha val="43137"/>
                    </a:srgbClr>
                  </a:outerShdw>
                </a:effectLst>
              </a:rPr>
              <a:t>data transmission</a:t>
            </a:r>
            <a:endParaRPr lang="ar-LY" sz="3600" b="1" dirty="0">
              <a:effectLst>
                <a:outerShdw blurRad="38100" dist="38100" dir="2700000" algn="tl">
                  <a:srgbClr val="000000">
                    <a:alpha val="43137"/>
                  </a:srgbClr>
                </a:outerShdw>
              </a:effectLst>
            </a:endParaRPr>
          </a:p>
        </p:txBody>
      </p:sp>
      <p:cxnSp>
        <p:nvCxnSpPr>
          <p:cNvPr id="15" name="رابط مستقيم 14"/>
          <p:cNvCxnSpPr/>
          <p:nvPr/>
        </p:nvCxnSpPr>
        <p:spPr>
          <a:xfrm rot="10800000">
            <a:off x="1571604" y="1285860"/>
            <a:ext cx="614366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600201"/>
            <a:ext cx="8229600" cy="828667"/>
          </a:xfrm>
        </p:spPr>
        <p:txBody>
          <a:bodyPr/>
          <a:lstStyle/>
          <a:p>
            <a:r>
              <a:rPr lang="ar-SA" b="1" dirty="0" smtClean="0"/>
              <a:t>أنواع الإشارات </a:t>
            </a:r>
            <a:r>
              <a:rPr lang="ar-SA" b="1" dirty="0" err="1" smtClean="0"/>
              <a:t>و</a:t>
            </a:r>
            <a:r>
              <a:rPr lang="ar-SA" b="1" dirty="0" smtClean="0"/>
              <a:t> طبيعتها</a:t>
            </a:r>
          </a:p>
        </p:txBody>
      </p:sp>
      <p:sp>
        <p:nvSpPr>
          <p:cNvPr id="14" name="عنوان 1"/>
          <p:cNvSpPr>
            <a:spLocks noGrp="1"/>
          </p:cNvSpPr>
          <p:nvPr>
            <p:ph type="title"/>
          </p:nvPr>
        </p:nvSpPr>
        <p:spPr>
          <a:xfrm>
            <a:off x="457200" y="274638"/>
            <a:ext cx="8229600" cy="1143000"/>
          </a:xfrm>
        </p:spPr>
        <p:txBody>
          <a:bodyPr>
            <a:normAutofit/>
          </a:bodyPr>
          <a:lstStyle/>
          <a:p>
            <a:r>
              <a:rPr lang="ar-SA" sz="3600" b="1" dirty="0" smtClean="0">
                <a:effectLst>
                  <a:outerShdw blurRad="38100" dist="38100" dir="2700000" algn="tl">
                    <a:srgbClr val="000000">
                      <a:alpha val="43137"/>
                    </a:srgbClr>
                  </a:outerShdw>
                </a:effectLst>
              </a:rPr>
              <a:t>نقل البيانات </a:t>
            </a:r>
            <a:r>
              <a:rPr lang="en-US" sz="3600" b="1" dirty="0" smtClean="0">
                <a:effectLst>
                  <a:outerShdw blurRad="38100" dist="38100" dir="2700000" algn="tl">
                    <a:srgbClr val="000000">
                      <a:alpha val="43137"/>
                    </a:srgbClr>
                  </a:outerShdw>
                </a:effectLst>
              </a:rPr>
              <a:t>data transmission</a:t>
            </a:r>
            <a:endParaRPr lang="ar-LY" sz="3600" b="1" dirty="0">
              <a:effectLst>
                <a:outerShdw blurRad="38100" dist="38100" dir="2700000" algn="tl">
                  <a:srgbClr val="000000">
                    <a:alpha val="43137"/>
                  </a:srgbClr>
                </a:outerShdw>
              </a:effectLst>
            </a:endParaRPr>
          </a:p>
        </p:txBody>
      </p:sp>
      <p:cxnSp>
        <p:nvCxnSpPr>
          <p:cNvPr id="15" name="رابط مستقيم 14"/>
          <p:cNvCxnSpPr/>
          <p:nvPr/>
        </p:nvCxnSpPr>
        <p:spPr>
          <a:xfrm rot="10800000">
            <a:off x="1571604" y="1285860"/>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عنصر نائب للمحتوى 2"/>
          <p:cNvSpPr txBox="1">
            <a:spLocks/>
          </p:cNvSpPr>
          <p:nvPr/>
        </p:nvSpPr>
        <p:spPr>
          <a:xfrm>
            <a:off x="428596" y="2214554"/>
            <a:ext cx="8229600" cy="828667"/>
          </a:xfrm>
          <a:prstGeom prst="rect">
            <a:avLst/>
          </a:prstGeom>
        </p:spPr>
        <p:txBody>
          <a:bodyPr vert="horz" lIns="91440" tIns="45720" rIns="91440" bIns="45720" rtlCol="1">
            <a:normAutofit lnSpcReduction="10000"/>
          </a:bodyPr>
          <a:lstStyle/>
          <a:p>
            <a:pPr marL="971550" lvl="1" indent="-514350">
              <a:spcBef>
                <a:spcPct val="20000"/>
              </a:spcBef>
              <a:buFont typeface="+mj-lt"/>
              <a:buAutoNum type="arabicPeriod"/>
            </a:pPr>
            <a:r>
              <a:rPr kumimoji="0" lang="ar-SA" sz="2400" i="0" u="none" strike="noStrike" kern="1200" cap="none" spc="0" normalizeH="0" baseline="0" noProof="0" dirty="0" smtClean="0">
                <a:ln>
                  <a:noFill/>
                </a:ln>
                <a:solidFill>
                  <a:schemeClr val="tx1"/>
                </a:solidFill>
                <a:effectLst/>
                <a:uLnTx/>
                <a:uFillTx/>
                <a:latin typeface="+mn-lt"/>
                <a:ea typeface="+mn-ea"/>
                <a:cs typeface="+mn-cs"/>
              </a:rPr>
              <a:t>الإشارات التماثلية</a:t>
            </a:r>
          </a:p>
          <a:p>
            <a:pPr marL="971550" lvl="1" indent="-514350">
              <a:spcBef>
                <a:spcPct val="20000"/>
              </a:spcBef>
              <a:buFont typeface="+mj-lt"/>
              <a:buAutoNum type="arabicPeriod"/>
            </a:pPr>
            <a:r>
              <a:rPr lang="ar-SA" sz="2400" dirty="0" smtClean="0"/>
              <a:t>الإشارات الرقمية</a:t>
            </a:r>
            <a:endParaRPr kumimoji="0" lang="ar-SA" sz="240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0" name="عنصر نائب للمحتوى 2"/>
          <p:cNvSpPr txBox="1">
            <a:spLocks/>
          </p:cNvSpPr>
          <p:nvPr/>
        </p:nvSpPr>
        <p:spPr>
          <a:xfrm>
            <a:off x="450368" y="3243275"/>
            <a:ext cx="8229600" cy="828667"/>
          </a:xfrm>
          <a:prstGeom prst="rect">
            <a:avLst/>
          </a:prstGeom>
        </p:spPr>
        <p:txBody>
          <a:bodyPr vert="horz" lIns="91440" tIns="45720" rIns="91440" bIns="45720" rtlCol="1">
            <a:normAutofit/>
          </a:bodyPr>
          <a:lstStyle/>
          <a:p>
            <a:pPr marL="342900" marR="0" lvl="0" indent="-342900" fontAlgn="auto">
              <a:lnSpc>
                <a:spcPct val="100000"/>
              </a:lnSpc>
              <a:spcBef>
                <a:spcPct val="20000"/>
              </a:spcBef>
              <a:spcAft>
                <a:spcPts val="0"/>
              </a:spcAft>
              <a:buClrTx/>
              <a:buSzTx/>
              <a:buFont typeface="Arial" pitchFamily="34" charset="0"/>
              <a:buChar char="•"/>
              <a:tabLst/>
              <a:defRPr/>
            </a:pPr>
            <a:r>
              <a:rPr lang="ar-SA" sz="3200" b="1" dirty="0" smtClean="0"/>
              <a:t>كيفية تحويل البيانات إلي إشارات</a:t>
            </a:r>
          </a:p>
        </p:txBody>
      </p:sp>
      <p:pic>
        <p:nvPicPr>
          <p:cNvPr id="3074" name="Picture 2"/>
          <p:cNvPicPr>
            <a:picLocks noChangeAspect="1" noChangeArrowheads="1"/>
          </p:cNvPicPr>
          <p:nvPr/>
        </p:nvPicPr>
        <p:blipFill>
          <a:blip r:embed="rId2"/>
          <a:srcRect/>
          <a:stretch>
            <a:fillRect/>
          </a:stretch>
        </p:blipFill>
        <p:spPr bwMode="auto">
          <a:xfrm>
            <a:off x="4429124" y="3857628"/>
            <a:ext cx="4143404" cy="552454"/>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429124" y="4286256"/>
            <a:ext cx="4071966" cy="508004"/>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4286248" y="4714884"/>
            <a:ext cx="4286280" cy="503766"/>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4429124" y="5286388"/>
            <a:ext cx="4105287" cy="4953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a:bodyPr>
          <a:lstStyle/>
          <a:p>
            <a:r>
              <a:rPr lang="ar-SA" sz="3600" b="1" dirty="0" smtClean="0">
                <a:effectLst>
                  <a:outerShdw blurRad="38100" dist="38100" dir="2700000" algn="tl">
                    <a:srgbClr val="000000">
                      <a:alpha val="43137"/>
                    </a:srgbClr>
                  </a:outerShdw>
                </a:effectLst>
              </a:rPr>
              <a:t>أنواع الإشارات </a:t>
            </a:r>
            <a:r>
              <a:rPr lang="ar-SA" sz="3600" b="1" dirty="0" err="1" smtClean="0">
                <a:effectLst>
                  <a:outerShdw blurRad="38100" dist="38100" dir="2700000" algn="tl">
                    <a:srgbClr val="000000">
                      <a:alpha val="43137"/>
                    </a:srgbClr>
                  </a:outerShdw>
                </a:effectLst>
              </a:rPr>
              <a:t>و</a:t>
            </a:r>
            <a:r>
              <a:rPr lang="ar-SA" sz="3600" b="1" dirty="0" smtClean="0">
                <a:effectLst>
                  <a:outerShdw blurRad="38100" dist="38100" dir="2700000" algn="tl">
                    <a:srgbClr val="000000">
                      <a:alpha val="43137"/>
                    </a:srgbClr>
                  </a:outerShdw>
                </a:effectLst>
              </a:rPr>
              <a:t> طبيعتها</a:t>
            </a:r>
          </a:p>
        </p:txBody>
      </p:sp>
      <p:cxnSp>
        <p:nvCxnSpPr>
          <p:cNvPr id="15" name="رابط مستقيم 14"/>
          <p:cNvCxnSpPr/>
          <p:nvPr/>
        </p:nvCxnSpPr>
        <p:spPr>
          <a:xfrm rot="10800000">
            <a:off x="1571604" y="1285860"/>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عنصر نائب للمحتوى 2"/>
          <p:cNvSpPr txBox="1">
            <a:spLocks/>
          </p:cNvSpPr>
          <p:nvPr/>
        </p:nvSpPr>
        <p:spPr>
          <a:xfrm>
            <a:off x="2928926" y="1428737"/>
            <a:ext cx="5943584" cy="785818"/>
          </a:xfrm>
          <a:prstGeom prst="rect">
            <a:avLst/>
          </a:prstGeom>
        </p:spPr>
        <p:txBody>
          <a:bodyPr vert="horz" lIns="91440" tIns="45720" rIns="91440" bIns="45720" rtlCol="1">
            <a:normAutofit/>
          </a:bodyPr>
          <a:lstStyle/>
          <a:p>
            <a:pPr marL="971550" lvl="1" indent="-514350">
              <a:spcBef>
                <a:spcPct val="20000"/>
              </a:spcBef>
              <a:buFont typeface="+mj-lt"/>
              <a:buAutoNum type="arabicPeriod"/>
            </a:pPr>
            <a:r>
              <a:rPr lang="ar-SA" sz="2800" b="1" dirty="0" smtClean="0"/>
              <a:t>الإشارات التماثلية </a:t>
            </a:r>
            <a:r>
              <a:rPr lang="en-US" sz="2800" b="1" dirty="0" smtClean="0"/>
              <a:t>Analog Signals</a:t>
            </a:r>
            <a:endParaRPr lang="ar-SA" sz="2800" b="1" dirty="0" smtClean="0"/>
          </a:p>
        </p:txBody>
      </p:sp>
      <p:pic>
        <p:nvPicPr>
          <p:cNvPr id="5125" name="Picture 5"/>
          <p:cNvPicPr>
            <a:picLocks noChangeAspect="1" noChangeArrowheads="1"/>
          </p:cNvPicPr>
          <p:nvPr/>
        </p:nvPicPr>
        <p:blipFill>
          <a:blip r:embed="rId2"/>
          <a:srcRect/>
          <a:stretch>
            <a:fillRect/>
          </a:stretch>
        </p:blipFill>
        <p:spPr bwMode="auto">
          <a:xfrm>
            <a:off x="1142976" y="2143116"/>
            <a:ext cx="7143800" cy="1143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6" name="Picture 6"/>
          <p:cNvPicPr>
            <a:picLocks noChangeAspect="1" noChangeArrowheads="1"/>
          </p:cNvPicPr>
          <p:nvPr/>
        </p:nvPicPr>
        <p:blipFill>
          <a:blip r:embed="rId3"/>
          <a:srcRect/>
          <a:stretch>
            <a:fillRect/>
          </a:stretch>
        </p:blipFill>
        <p:spPr bwMode="auto">
          <a:xfrm>
            <a:off x="714348" y="4000504"/>
            <a:ext cx="3786214" cy="21400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127" name="Picture 7"/>
          <p:cNvPicPr>
            <a:picLocks noChangeAspect="1" noChangeArrowheads="1"/>
          </p:cNvPicPr>
          <p:nvPr/>
        </p:nvPicPr>
        <p:blipFill>
          <a:blip r:embed="rId4"/>
          <a:srcRect/>
          <a:stretch>
            <a:fillRect/>
          </a:stretch>
        </p:blipFill>
        <p:spPr bwMode="auto">
          <a:xfrm>
            <a:off x="5023430" y="3929066"/>
            <a:ext cx="3634212" cy="20717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a:bodyPr>
          <a:lstStyle/>
          <a:p>
            <a:r>
              <a:rPr lang="ar-SA" sz="3600" b="1" dirty="0" smtClean="0">
                <a:effectLst>
                  <a:outerShdw blurRad="38100" dist="38100" dir="2700000" algn="tl">
                    <a:srgbClr val="000000">
                      <a:alpha val="43137"/>
                    </a:srgbClr>
                  </a:outerShdw>
                </a:effectLst>
              </a:rPr>
              <a:t>أنواع الإشارات </a:t>
            </a:r>
            <a:r>
              <a:rPr lang="ar-SA" sz="3600" b="1" dirty="0" err="1" smtClean="0">
                <a:effectLst>
                  <a:outerShdw blurRad="38100" dist="38100" dir="2700000" algn="tl">
                    <a:srgbClr val="000000">
                      <a:alpha val="43137"/>
                    </a:srgbClr>
                  </a:outerShdw>
                </a:effectLst>
              </a:rPr>
              <a:t>و</a:t>
            </a:r>
            <a:r>
              <a:rPr lang="ar-SA" sz="3600" b="1" dirty="0" smtClean="0">
                <a:effectLst>
                  <a:outerShdw blurRad="38100" dist="38100" dir="2700000" algn="tl">
                    <a:srgbClr val="000000">
                      <a:alpha val="43137"/>
                    </a:srgbClr>
                  </a:outerShdw>
                </a:effectLst>
              </a:rPr>
              <a:t> طبيعتها</a:t>
            </a:r>
          </a:p>
        </p:txBody>
      </p:sp>
      <p:cxnSp>
        <p:nvCxnSpPr>
          <p:cNvPr id="15" name="رابط مستقيم 14"/>
          <p:cNvCxnSpPr/>
          <p:nvPr/>
        </p:nvCxnSpPr>
        <p:spPr>
          <a:xfrm rot="10800000">
            <a:off x="1571604" y="1285860"/>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عنصر نائب للمحتوى 2"/>
          <p:cNvSpPr txBox="1">
            <a:spLocks/>
          </p:cNvSpPr>
          <p:nvPr/>
        </p:nvSpPr>
        <p:spPr>
          <a:xfrm>
            <a:off x="2928926" y="1428737"/>
            <a:ext cx="5943584" cy="785818"/>
          </a:xfrm>
          <a:prstGeom prst="rect">
            <a:avLst/>
          </a:prstGeom>
        </p:spPr>
        <p:txBody>
          <a:bodyPr vert="horz" lIns="91440" tIns="45720" rIns="91440" bIns="45720" rtlCol="1">
            <a:normAutofit/>
          </a:bodyPr>
          <a:lstStyle/>
          <a:p>
            <a:pPr marL="971550" lvl="1" indent="-514350">
              <a:spcBef>
                <a:spcPct val="20000"/>
              </a:spcBef>
              <a:buFont typeface="+mj-lt"/>
              <a:buAutoNum type="arabicPeriod" startAt="2"/>
            </a:pPr>
            <a:r>
              <a:rPr lang="ar-SA" sz="2800" b="1" dirty="0" smtClean="0"/>
              <a:t>الإشارات الرقمية </a:t>
            </a:r>
            <a:r>
              <a:rPr lang="en-US" sz="2800" b="1" dirty="0" smtClean="0"/>
              <a:t>Digital Signals</a:t>
            </a:r>
            <a:endParaRPr lang="ar-SA" sz="2800" b="1" dirty="0" smtClean="0"/>
          </a:p>
        </p:txBody>
      </p:sp>
      <p:pic>
        <p:nvPicPr>
          <p:cNvPr id="5122" name="Picture 2"/>
          <p:cNvPicPr>
            <a:picLocks noChangeAspect="1" noChangeArrowheads="1"/>
          </p:cNvPicPr>
          <p:nvPr/>
        </p:nvPicPr>
        <p:blipFill>
          <a:blip r:embed="rId2"/>
          <a:srcRect/>
          <a:stretch>
            <a:fillRect/>
          </a:stretch>
        </p:blipFill>
        <p:spPr bwMode="auto">
          <a:xfrm>
            <a:off x="571472" y="2071678"/>
            <a:ext cx="7858180" cy="1428760"/>
          </a:xfrm>
          <a:prstGeom prst="rect">
            <a:avLst/>
          </a:prstGeom>
          <a:ln>
            <a:noFill/>
          </a:ln>
          <a:effectLst>
            <a:outerShdw blurRad="190500" algn="tl" rotWithShape="0">
              <a:srgbClr val="000000">
                <a:alpha val="70000"/>
              </a:srgbClr>
            </a:outerShdw>
          </a:effectLst>
        </p:spPr>
      </p:pic>
      <p:pic>
        <p:nvPicPr>
          <p:cNvPr id="5123" name="Picture 3"/>
          <p:cNvPicPr>
            <a:picLocks noChangeAspect="1" noChangeArrowheads="1"/>
          </p:cNvPicPr>
          <p:nvPr/>
        </p:nvPicPr>
        <p:blipFill>
          <a:blip r:embed="rId3"/>
          <a:srcRect/>
          <a:stretch>
            <a:fillRect/>
          </a:stretch>
        </p:blipFill>
        <p:spPr bwMode="auto">
          <a:xfrm>
            <a:off x="428596" y="3786191"/>
            <a:ext cx="4081967" cy="2286016"/>
          </a:xfrm>
          <a:prstGeom prst="rect">
            <a:avLst/>
          </a:prstGeom>
          <a:ln>
            <a:noFill/>
          </a:ln>
          <a:effectLst>
            <a:outerShdw blurRad="292100" dist="139700" dir="2700000" algn="tl" rotWithShape="0">
              <a:srgbClr val="333333">
                <a:alpha val="65000"/>
              </a:srgbClr>
            </a:outerShdw>
          </a:effectLst>
        </p:spPr>
      </p:pic>
      <p:pic>
        <p:nvPicPr>
          <p:cNvPr id="5124" name="Picture 4"/>
          <p:cNvPicPr>
            <a:picLocks noChangeAspect="1" noChangeArrowheads="1"/>
          </p:cNvPicPr>
          <p:nvPr/>
        </p:nvPicPr>
        <p:blipFill>
          <a:blip r:embed="rId4"/>
          <a:srcRect/>
          <a:stretch>
            <a:fillRect/>
          </a:stretch>
        </p:blipFill>
        <p:spPr bwMode="auto">
          <a:xfrm>
            <a:off x="4857752" y="3929066"/>
            <a:ext cx="3887450" cy="228601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a:bodyPr>
          <a:lstStyle/>
          <a:p>
            <a:r>
              <a:rPr lang="ar-SA" sz="3600" b="1" dirty="0" smtClean="0">
                <a:effectLst>
                  <a:outerShdw blurRad="38100" dist="38100" dir="2700000" algn="tl">
                    <a:srgbClr val="000000">
                      <a:alpha val="43137"/>
                    </a:srgbClr>
                  </a:outerShdw>
                </a:effectLst>
              </a:rPr>
              <a:t>كيفية تحويل البيانات إلي إشارات</a:t>
            </a:r>
          </a:p>
        </p:txBody>
      </p:sp>
      <p:cxnSp>
        <p:nvCxnSpPr>
          <p:cNvPr id="15" name="رابط مستقيم 14"/>
          <p:cNvCxnSpPr/>
          <p:nvPr/>
        </p:nvCxnSpPr>
        <p:spPr>
          <a:xfrm rot="10800000">
            <a:off x="1571604" y="1285860"/>
            <a:ext cx="614366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عنوان 1"/>
          <p:cNvSpPr txBox="1">
            <a:spLocks/>
          </p:cNvSpPr>
          <p:nvPr/>
        </p:nvSpPr>
        <p:spPr>
          <a:xfrm>
            <a:off x="642910" y="1714488"/>
            <a:ext cx="8229600" cy="114300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ar-SA" sz="2400" b="1" i="0" u="none" strike="noStrike" kern="1200" cap="none" spc="0" normalizeH="0" baseline="0" noProof="0" dirty="0" smtClean="0">
                <a:ln>
                  <a:noFill/>
                </a:ln>
                <a:solidFill>
                  <a:schemeClr val="tx1"/>
                </a:solidFill>
                <a:uLnTx/>
                <a:uFillTx/>
                <a:latin typeface="+mj-lt"/>
                <a:ea typeface="+mj-ea"/>
                <a:cs typeface="+mj-cs"/>
              </a:rPr>
              <a:t>يمكن</a:t>
            </a:r>
            <a:r>
              <a:rPr kumimoji="0" lang="ar-SA" sz="2400" b="1" i="0" u="none" strike="noStrike" kern="1200" cap="none" spc="0" normalizeH="0" noProof="0" dirty="0" smtClean="0">
                <a:ln>
                  <a:noFill/>
                </a:ln>
                <a:solidFill>
                  <a:schemeClr val="tx1"/>
                </a:solidFill>
                <a:uLnTx/>
                <a:uFillTx/>
                <a:latin typeface="+mj-lt"/>
                <a:ea typeface="+mj-ea"/>
                <a:cs typeface="+mj-cs"/>
              </a:rPr>
              <a:t> تحويل البيانات إلي إشارات كهربائية بواسطة ما يسمي محولات الطاقة (</a:t>
            </a:r>
            <a:r>
              <a:rPr kumimoji="0" lang="en-US" sz="2400" b="1" i="0" u="none" strike="noStrike" kern="1200" cap="none" spc="0" normalizeH="0" noProof="0" dirty="0" smtClean="0">
                <a:ln>
                  <a:noFill/>
                </a:ln>
                <a:solidFill>
                  <a:schemeClr val="tx1"/>
                </a:solidFill>
                <a:uLnTx/>
                <a:uFillTx/>
                <a:latin typeface="+mj-lt"/>
                <a:ea typeface="+mj-ea"/>
                <a:cs typeface="+mj-cs"/>
              </a:rPr>
              <a:t>Transducers</a:t>
            </a:r>
            <a:r>
              <a:rPr kumimoji="0" lang="ar-SA" sz="2400" b="1" i="0" u="none" strike="noStrike" kern="1200" cap="none" spc="0" normalizeH="0" noProof="0" dirty="0" smtClean="0">
                <a:ln>
                  <a:noFill/>
                </a:ln>
                <a:solidFill>
                  <a:schemeClr val="tx1"/>
                </a:solidFill>
                <a:uLnTx/>
                <a:uFillTx/>
                <a:latin typeface="+mj-lt"/>
                <a:ea typeface="+mj-ea"/>
                <a:cs typeface="+mj-cs"/>
              </a:rPr>
              <a:t>) </a:t>
            </a:r>
            <a:r>
              <a:rPr kumimoji="0" lang="ar-SA" sz="2400" b="1" i="0" u="none" strike="noStrike" kern="1200" cap="none" spc="0" normalizeH="0" noProof="0" dirty="0" err="1" smtClean="0">
                <a:ln>
                  <a:noFill/>
                </a:ln>
                <a:solidFill>
                  <a:schemeClr val="tx1"/>
                </a:solidFill>
                <a:uLnTx/>
                <a:uFillTx/>
                <a:latin typeface="+mj-lt"/>
                <a:ea typeface="+mj-ea"/>
                <a:cs typeface="+mj-cs"/>
              </a:rPr>
              <a:t>و</a:t>
            </a:r>
            <a:r>
              <a:rPr kumimoji="0" lang="ar-SA" sz="2400" b="1" i="0" u="none" strike="noStrike" kern="1200" cap="none" spc="0" normalizeH="0" noProof="0" dirty="0" smtClean="0">
                <a:ln>
                  <a:noFill/>
                </a:ln>
                <a:solidFill>
                  <a:schemeClr val="tx1"/>
                </a:solidFill>
                <a:uLnTx/>
                <a:uFillTx/>
                <a:latin typeface="+mj-lt"/>
                <a:ea typeface="+mj-ea"/>
                <a:cs typeface="+mj-cs"/>
              </a:rPr>
              <a:t> يمكن أن تتم كالأتي:</a:t>
            </a:r>
            <a:endParaRPr kumimoji="0" lang="ar-SA" sz="2400" b="1" i="0" u="none" strike="noStrike" kern="1200" cap="none" spc="0" normalizeH="0" baseline="0" noProof="0" dirty="0" smtClean="0">
              <a:ln>
                <a:noFill/>
              </a:ln>
              <a:solidFill>
                <a:schemeClr val="tx1"/>
              </a:solidFill>
              <a:uLnTx/>
              <a:uFillTx/>
              <a:latin typeface="+mj-lt"/>
              <a:ea typeface="+mj-ea"/>
              <a:cs typeface="+mj-cs"/>
            </a:endParaRPr>
          </a:p>
        </p:txBody>
      </p:sp>
      <p:pic>
        <p:nvPicPr>
          <p:cNvPr id="5" name="Picture 2"/>
          <p:cNvPicPr>
            <a:picLocks noChangeAspect="1" noChangeArrowheads="1"/>
          </p:cNvPicPr>
          <p:nvPr/>
        </p:nvPicPr>
        <p:blipFill>
          <a:blip r:embed="rId2"/>
          <a:srcRect/>
          <a:stretch>
            <a:fillRect/>
          </a:stretch>
        </p:blipFill>
        <p:spPr bwMode="auto">
          <a:xfrm>
            <a:off x="4857752" y="2786058"/>
            <a:ext cx="4143404" cy="552454"/>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a:srcRect/>
          <a:stretch>
            <a:fillRect/>
          </a:stretch>
        </p:blipFill>
        <p:spPr bwMode="auto">
          <a:xfrm>
            <a:off x="4313081" y="3286124"/>
            <a:ext cx="4545199" cy="928694"/>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a:srcRect/>
          <a:stretch>
            <a:fillRect/>
          </a:stretch>
        </p:blipFill>
        <p:spPr bwMode="auto">
          <a:xfrm>
            <a:off x="214282" y="2786057"/>
            <a:ext cx="4000528" cy="3006919"/>
          </a:xfrm>
          <a:prstGeom prst="rect">
            <a:avLst/>
          </a:prstGeom>
          <a:noFill/>
          <a:ln w="9525">
            <a:noFill/>
            <a:miter lim="800000"/>
            <a:headEnd/>
            <a:tailEnd/>
          </a:ln>
          <a:effectLst/>
        </p:spPr>
      </p:pic>
      <p:pic>
        <p:nvPicPr>
          <p:cNvPr id="6148" name="Picture 4"/>
          <p:cNvPicPr>
            <a:picLocks noChangeAspect="1" noChangeArrowheads="1"/>
          </p:cNvPicPr>
          <p:nvPr/>
        </p:nvPicPr>
        <p:blipFill>
          <a:blip r:embed="rId5"/>
          <a:srcRect/>
          <a:stretch>
            <a:fillRect/>
          </a:stretch>
        </p:blipFill>
        <p:spPr bwMode="auto">
          <a:xfrm>
            <a:off x="4429124" y="4786322"/>
            <a:ext cx="4371621" cy="785818"/>
          </a:xfrm>
          <a:prstGeom prst="rect">
            <a:avLst/>
          </a:prstGeom>
          <a:noFill/>
          <a:ln w="9525">
            <a:noFill/>
            <a:miter lim="800000"/>
            <a:headEnd/>
            <a:tailEnd/>
          </a:ln>
          <a:effectLst/>
        </p:spPr>
      </p:pic>
      <p:pic>
        <p:nvPicPr>
          <p:cNvPr id="9" name="Picture 3"/>
          <p:cNvPicPr>
            <a:picLocks noChangeAspect="1" noChangeArrowheads="1"/>
          </p:cNvPicPr>
          <p:nvPr/>
        </p:nvPicPr>
        <p:blipFill>
          <a:blip r:embed="rId6"/>
          <a:srcRect/>
          <a:stretch>
            <a:fillRect/>
          </a:stretch>
        </p:blipFill>
        <p:spPr bwMode="auto">
          <a:xfrm>
            <a:off x="4929190" y="4286256"/>
            <a:ext cx="3936900" cy="42862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وان 1"/>
          <p:cNvSpPr>
            <a:spLocks noGrp="1"/>
          </p:cNvSpPr>
          <p:nvPr>
            <p:ph type="title"/>
          </p:nvPr>
        </p:nvSpPr>
        <p:spPr>
          <a:xfrm>
            <a:off x="457200" y="274638"/>
            <a:ext cx="8229600" cy="1143000"/>
          </a:xfrm>
        </p:spPr>
        <p:txBody>
          <a:bodyPr>
            <a:normAutofit/>
          </a:bodyPr>
          <a:lstStyle/>
          <a:p>
            <a:r>
              <a:rPr lang="ar-SA" sz="3600" b="1" dirty="0" smtClean="0">
                <a:effectLst>
                  <a:outerShdw blurRad="38100" dist="38100" dir="2700000" algn="tl">
                    <a:srgbClr val="000000">
                      <a:alpha val="43137"/>
                    </a:srgbClr>
                  </a:outerShdw>
                </a:effectLst>
              </a:rPr>
              <a:t>كيفية تحويل البيانات إلي إشارات</a:t>
            </a:r>
          </a:p>
        </p:txBody>
      </p:sp>
      <p:cxnSp>
        <p:nvCxnSpPr>
          <p:cNvPr id="15" name="رابط مستقيم 14"/>
          <p:cNvCxnSpPr/>
          <p:nvPr/>
        </p:nvCxnSpPr>
        <p:spPr>
          <a:xfrm rot="10800000">
            <a:off x="1571604" y="1285860"/>
            <a:ext cx="6143668"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170" name="Picture 2"/>
          <p:cNvPicPr>
            <a:picLocks noChangeAspect="1" noChangeArrowheads="1"/>
          </p:cNvPicPr>
          <p:nvPr/>
        </p:nvPicPr>
        <p:blipFill>
          <a:blip r:embed="rId2"/>
          <a:srcRect/>
          <a:stretch>
            <a:fillRect/>
          </a:stretch>
        </p:blipFill>
        <p:spPr bwMode="auto">
          <a:xfrm>
            <a:off x="4786314" y="2071678"/>
            <a:ext cx="4193291" cy="985840"/>
          </a:xfrm>
          <a:prstGeom prst="rect">
            <a:avLst/>
          </a:prstGeom>
          <a:noFill/>
          <a:ln w="9525">
            <a:noFill/>
            <a:miter lim="800000"/>
            <a:headEnd/>
            <a:tailEnd/>
          </a:ln>
          <a:effectLst/>
        </p:spPr>
      </p:pic>
      <p:pic>
        <p:nvPicPr>
          <p:cNvPr id="11" name="Picture 4"/>
          <p:cNvPicPr>
            <a:picLocks noChangeAspect="1" noChangeArrowheads="1"/>
          </p:cNvPicPr>
          <p:nvPr/>
        </p:nvPicPr>
        <p:blipFill>
          <a:blip r:embed="rId3"/>
          <a:srcRect/>
          <a:stretch>
            <a:fillRect/>
          </a:stretch>
        </p:blipFill>
        <p:spPr bwMode="auto">
          <a:xfrm>
            <a:off x="5000628" y="1571612"/>
            <a:ext cx="3929090" cy="486090"/>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a:srcRect/>
          <a:stretch>
            <a:fillRect/>
          </a:stretch>
        </p:blipFill>
        <p:spPr bwMode="auto">
          <a:xfrm>
            <a:off x="4857752" y="3786190"/>
            <a:ext cx="4000528" cy="1071570"/>
          </a:xfrm>
          <a:prstGeom prst="rect">
            <a:avLst/>
          </a:prstGeom>
          <a:noFill/>
          <a:ln w="9525">
            <a:noFill/>
            <a:miter lim="800000"/>
            <a:headEnd/>
            <a:tailEnd/>
          </a:ln>
          <a:effectLst/>
        </p:spPr>
      </p:pic>
      <p:pic>
        <p:nvPicPr>
          <p:cNvPr id="13" name="Picture 5"/>
          <p:cNvPicPr>
            <a:picLocks noChangeAspect="1" noChangeArrowheads="1"/>
          </p:cNvPicPr>
          <p:nvPr/>
        </p:nvPicPr>
        <p:blipFill>
          <a:blip r:embed="rId5"/>
          <a:srcRect/>
          <a:stretch>
            <a:fillRect/>
          </a:stretch>
        </p:blipFill>
        <p:spPr bwMode="auto">
          <a:xfrm>
            <a:off x="4857752" y="3143248"/>
            <a:ext cx="4105287" cy="495360"/>
          </a:xfrm>
          <a:prstGeom prst="rect">
            <a:avLst/>
          </a:prstGeom>
          <a:noFill/>
          <a:ln w="9525">
            <a:noFill/>
            <a:miter lim="800000"/>
            <a:headEnd/>
            <a:tailEnd/>
          </a:ln>
          <a:effectLst/>
        </p:spPr>
      </p:pic>
      <p:pic>
        <p:nvPicPr>
          <p:cNvPr id="7172" name="Picture 4"/>
          <p:cNvPicPr>
            <a:picLocks noChangeAspect="1" noChangeArrowheads="1"/>
          </p:cNvPicPr>
          <p:nvPr/>
        </p:nvPicPr>
        <p:blipFill>
          <a:blip r:embed="rId6"/>
          <a:srcRect/>
          <a:stretch>
            <a:fillRect/>
          </a:stretch>
        </p:blipFill>
        <p:spPr bwMode="auto">
          <a:xfrm>
            <a:off x="428596" y="2071678"/>
            <a:ext cx="4286280" cy="285752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TotalTime>
  <Words>269</Words>
  <PresentationFormat>عرض على الشاشة (3:4)‏</PresentationFormat>
  <Paragraphs>60</Paragraphs>
  <Slides>24</Slides>
  <Notes>0</Notes>
  <HiddenSlides>0</HiddenSlides>
  <MMClips>0</MMClips>
  <ScaleCrop>false</ScaleCrop>
  <HeadingPairs>
    <vt:vector size="4" baseType="variant">
      <vt:variant>
        <vt:lpstr>سمة</vt:lpstr>
      </vt:variant>
      <vt:variant>
        <vt:i4>1</vt:i4>
      </vt:variant>
      <vt:variant>
        <vt:lpstr>عناوين الشرائح</vt:lpstr>
      </vt:variant>
      <vt:variant>
        <vt:i4>24</vt:i4>
      </vt:variant>
    </vt:vector>
  </HeadingPairs>
  <TitlesOfParts>
    <vt:vector size="25" baseType="lpstr">
      <vt:lpstr>سمة Office</vt:lpstr>
      <vt:lpstr>نقل البيانات data transmission</vt:lpstr>
      <vt:lpstr>نقل البيانات data transmission</vt:lpstr>
      <vt:lpstr>نقل البيانات data transmission</vt:lpstr>
      <vt:lpstr>نقل البيانات data transmission</vt:lpstr>
      <vt:lpstr>نقل البيانات data transmission</vt:lpstr>
      <vt:lpstr>أنواع الإشارات و طبيعتها</vt:lpstr>
      <vt:lpstr>أنواع الإشارات و طبيعتها</vt:lpstr>
      <vt:lpstr>كيفية تحويل البيانات إلي إشارات</vt:lpstr>
      <vt:lpstr>كيفية تحويل البيانات إلي إشارات</vt:lpstr>
      <vt:lpstr>سرعة تراسل البيانات و النطاق الترددي Speed of Data Transmission and Bandwidth</vt:lpstr>
      <vt:lpstr>سرعة تراسل البيانات و النطاق الترددي Speed of Data Transmission and Bandwidth</vt:lpstr>
      <vt:lpstr>معوقات التراسل Transmission Impairments</vt:lpstr>
      <vt:lpstr>معوقات التراسل Transmission Impairments</vt:lpstr>
      <vt:lpstr>معوقات التراسل Transmission Impairments</vt:lpstr>
      <vt:lpstr>معوقات التراسل Transmission Impairments</vt:lpstr>
      <vt:lpstr>معوقات التراسل Transmission Impairments</vt:lpstr>
      <vt:lpstr>معوقات التراسل Transmission Impairments</vt:lpstr>
      <vt:lpstr>معوقات التراسل Transmission Impairments</vt:lpstr>
      <vt:lpstr>معوقات التراسل Transmission Impairments</vt:lpstr>
      <vt:lpstr>سعة قناة التراسل Channel Capacity</vt:lpstr>
      <vt:lpstr>سعة قناة التراسل Channel Capacity</vt:lpstr>
      <vt:lpstr>سعة قناة التراسل Channel Capacity</vt:lpstr>
      <vt:lpstr>سعة قناة التراسل Channel Capacity</vt:lpstr>
      <vt:lpstr>سعة قناة التراسل Channel Capacity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نقل البيانات data transmission</dc:title>
  <dc:creator>mahmoud</dc:creator>
  <cp:lastModifiedBy>user</cp:lastModifiedBy>
  <cp:revision>23</cp:revision>
  <dcterms:created xsi:type="dcterms:W3CDTF">2014-04-07T07:39:56Z</dcterms:created>
  <dcterms:modified xsi:type="dcterms:W3CDTF">2014-11-30T06:34:06Z</dcterms:modified>
</cp:coreProperties>
</file>